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Intro Rust" panose="020B0604020202020204" charset="0"/>
      <p:regular r:id="rId26"/>
    </p:embeddedFont>
    <p:embeddedFont>
      <p:font typeface="Sondos" panose="020B0604020202020204" charset="-78"/>
      <p:regular r:id="rId27"/>
    </p:embeddedFont>
    <p:embeddedFont>
      <p:font typeface="Sondos Bold" panose="020B0604020202020204" charset="-78"/>
      <p:regular r:id="rId28"/>
    </p:embeddedFont>
    <p:embeddedFont>
      <p:font typeface="Sondos Light" panose="020B0604020202020204" charset="-78"/>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59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slideLayout" Target="../slideLayouts/slideLayout7.xml"/><Relationship Id="rId1" Type="http://schemas.openxmlformats.org/officeDocument/2006/relationships/video" Target="https://www.youtube.com/embed/IPg3MTtCW54?feature=oembed" TargetMode="Externa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7.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1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1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1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openxmlformats.org/officeDocument/2006/relationships/hyperlink" Target="https://www.jota.info/executivo/governo-estendera-prazo-para-implementar-novo-pgd" TargetMode="External"/><Relationship Id="rId3" Type="http://schemas.openxmlformats.org/officeDocument/2006/relationships/image" Target="../media/image11.png"/><Relationship Id="rId7" Type="http://schemas.openxmlformats.org/officeDocument/2006/relationships/image" Target="../media/image23.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hyperlink" Target="https://www.gov.br/servidor/pt-br/assuntos/programa-de-gestao" TargetMode="External"/><Relationship Id="rId3" Type="http://schemas.openxmlformats.org/officeDocument/2006/relationships/image" Target="../media/image23.svg"/><Relationship Id="rId7" Type="http://schemas.openxmlformats.org/officeDocument/2006/relationships/image" Target="../media/image1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9.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9.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6.sv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hyperlink" Target="https://www.gov.br/agu/pt-br/composicao/secretaria-geral-de-consultoria-1/revisao-do-dl-200-67" TargetMode="Externa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19.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19.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19.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E4EB"/>
        </a:solidFill>
        <a:effectLst/>
      </p:bgPr>
    </p:bg>
    <p:spTree>
      <p:nvGrpSpPr>
        <p:cNvPr id="1" name=""/>
        <p:cNvGrpSpPr/>
        <p:nvPr/>
      </p:nvGrpSpPr>
      <p:grpSpPr>
        <a:xfrm>
          <a:off x="0" y="0"/>
          <a:ext cx="0" cy="0"/>
          <a:chOff x="0" y="0"/>
          <a:chExt cx="0" cy="0"/>
        </a:xfrm>
      </p:grpSpPr>
      <p:sp>
        <p:nvSpPr>
          <p:cNvPr id="2" name="Freeform 2"/>
          <p:cNvSpPr/>
          <p:nvPr/>
        </p:nvSpPr>
        <p:spPr>
          <a:xfrm>
            <a:off x="-714726" y="7400083"/>
            <a:ext cx="3994412" cy="3994412"/>
          </a:xfrm>
          <a:custGeom>
            <a:avLst/>
            <a:gdLst/>
            <a:ahLst/>
            <a:cxnLst/>
            <a:rect l="l" t="t" r="r" b="b"/>
            <a:pathLst>
              <a:path w="3994412" h="3994412">
                <a:moveTo>
                  <a:pt x="0" y="0"/>
                </a:moveTo>
                <a:lnTo>
                  <a:pt x="3994412" y="0"/>
                </a:lnTo>
                <a:lnTo>
                  <a:pt x="3994412" y="3994412"/>
                </a:lnTo>
                <a:lnTo>
                  <a:pt x="0" y="39944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144000" y="-2336051"/>
            <a:ext cx="4359522" cy="3994412"/>
          </a:xfrm>
          <a:custGeom>
            <a:avLst/>
            <a:gdLst/>
            <a:ahLst/>
            <a:cxnLst/>
            <a:rect l="l" t="t" r="r" b="b"/>
            <a:pathLst>
              <a:path w="4359522" h="3994412">
                <a:moveTo>
                  <a:pt x="0" y="0"/>
                </a:moveTo>
                <a:lnTo>
                  <a:pt x="4359522" y="0"/>
                </a:lnTo>
                <a:lnTo>
                  <a:pt x="4359522" y="3994412"/>
                </a:lnTo>
                <a:lnTo>
                  <a:pt x="0" y="39944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5226520" y="7517318"/>
            <a:ext cx="4065559" cy="3994412"/>
          </a:xfrm>
          <a:custGeom>
            <a:avLst/>
            <a:gdLst/>
            <a:ahLst/>
            <a:cxnLst/>
            <a:rect l="l" t="t" r="r" b="b"/>
            <a:pathLst>
              <a:path w="4065559" h="3994412">
                <a:moveTo>
                  <a:pt x="0" y="0"/>
                </a:moveTo>
                <a:lnTo>
                  <a:pt x="4065560" y="0"/>
                </a:lnTo>
                <a:lnTo>
                  <a:pt x="4065560" y="3994412"/>
                </a:lnTo>
                <a:lnTo>
                  <a:pt x="0" y="39944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113076" y="3923001"/>
            <a:ext cx="4283552" cy="3994412"/>
          </a:xfrm>
          <a:custGeom>
            <a:avLst/>
            <a:gdLst/>
            <a:ahLst/>
            <a:cxnLst/>
            <a:rect l="l" t="t" r="r" b="b"/>
            <a:pathLst>
              <a:path w="4283552" h="3994412">
                <a:moveTo>
                  <a:pt x="0" y="0"/>
                </a:moveTo>
                <a:lnTo>
                  <a:pt x="4283552" y="0"/>
                </a:lnTo>
                <a:lnTo>
                  <a:pt x="4283552" y="3994412"/>
                </a:lnTo>
                <a:lnTo>
                  <a:pt x="0" y="39944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714726" y="-823212"/>
            <a:ext cx="3994412" cy="3994412"/>
          </a:xfrm>
          <a:custGeom>
            <a:avLst/>
            <a:gdLst/>
            <a:ahLst/>
            <a:cxnLst/>
            <a:rect l="l" t="t" r="r" b="b"/>
            <a:pathLst>
              <a:path w="3994412" h="3994412">
                <a:moveTo>
                  <a:pt x="0" y="0"/>
                </a:moveTo>
                <a:lnTo>
                  <a:pt x="3994412" y="0"/>
                </a:lnTo>
                <a:lnTo>
                  <a:pt x="3994412" y="3994412"/>
                </a:lnTo>
                <a:lnTo>
                  <a:pt x="0" y="39944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TextBox 7"/>
          <p:cNvSpPr txBox="1"/>
          <p:nvPr/>
        </p:nvSpPr>
        <p:spPr>
          <a:xfrm>
            <a:off x="7263441" y="2893684"/>
            <a:ext cx="9468868" cy="2516357"/>
          </a:xfrm>
          <a:prstGeom prst="rect">
            <a:avLst/>
          </a:prstGeom>
        </p:spPr>
        <p:txBody>
          <a:bodyPr lIns="0" tIns="0" rIns="0" bIns="0" rtlCol="0" anchor="t">
            <a:spAutoFit/>
          </a:bodyPr>
          <a:lstStyle/>
          <a:p>
            <a:pPr algn="l">
              <a:lnSpc>
                <a:spcPts val="6553"/>
              </a:lnSpc>
            </a:pPr>
            <a:r>
              <a:rPr lang="en-US" sz="6068" spc="97">
                <a:solidFill>
                  <a:srgbClr val="000000"/>
                </a:solidFill>
                <a:latin typeface="Intro Rust"/>
                <a:ea typeface="Intro Rust"/>
                <a:cs typeface="Intro Rust"/>
                <a:sym typeface="Intro Rust"/>
              </a:rPr>
              <a:t>REFORMA ADMINISTRATIVA DO GOVERNO LULA</a:t>
            </a:r>
          </a:p>
        </p:txBody>
      </p:sp>
      <p:sp>
        <p:nvSpPr>
          <p:cNvPr id="8" name="TextBox 8"/>
          <p:cNvSpPr txBox="1"/>
          <p:nvPr/>
        </p:nvSpPr>
        <p:spPr>
          <a:xfrm>
            <a:off x="7263441" y="5438616"/>
            <a:ext cx="9995859" cy="481591"/>
          </a:xfrm>
          <a:prstGeom prst="rect">
            <a:avLst/>
          </a:prstGeom>
        </p:spPr>
        <p:txBody>
          <a:bodyPr lIns="0" tIns="0" rIns="0" bIns="0" rtlCol="0" anchor="t">
            <a:spAutoFit/>
          </a:bodyPr>
          <a:lstStyle/>
          <a:p>
            <a:pPr algn="l">
              <a:lnSpc>
                <a:spcPts val="3623"/>
              </a:lnSpc>
            </a:pPr>
            <a:r>
              <a:rPr lang="en-US" sz="3354">
                <a:solidFill>
                  <a:srgbClr val="000000"/>
                </a:solidFill>
                <a:latin typeface="Intro Rust"/>
                <a:ea typeface="Intro Rust"/>
                <a:cs typeface="Intro Rust"/>
                <a:sym typeface="Intro Rust"/>
              </a:rPr>
              <a:t>UMA REFORMA INFRACONSTITUCIONAL</a:t>
            </a:r>
          </a:p>
        </p:txBody>
      </p:sp>
      <p:sp>
        <p:nvSpPr>
          <p:cNvPr id="9" name="TextBox 9"/>
          <p:cNvSpPr txBox="1"/>
          <p:nvPr/>
        </p:nvSpPr>
        <p:spPr>
          <a:xfrm>
            <a:off x="7263441" y="6210257"/>
            <a:ext cx="8680662" cy="1384629"/>
          </a:xfrm>
          <a:prstGeom prst="rect">
            <a:avLst/>
          </a:prstGeom>
        </p:spPr>
        <p:txBody>
          <a:bodyPr lIns="0" tIns="0" rIns="0" bIns="0" rtlCol="0" anchor="t">
            <a:spAutoFit/>
          </a:bodyPr>
          <a:lstStyle/>
          <a:p>
            <a:pPr algn="l">
              <a:lnSpc>
                <a:spcPts val="5581"/>
              </a:lnSpc>
            </a:pPr>
            <a:r>
              <a:rPr lang="en-US" sz="3987" spc="79">
                <a:solidFill>
                  <a:srgbClr val="000000"/>
                </a:solidFill>
                <a:latin typeface="Sondos"/>
                <a:ea typeface="Sondos"/>
                <a:cs typeface="Sondos"/>
                <a:sym typeface="Sondos"/>
              </a:rPr>
              <a:t>Uma breve análise crítica da denominada Transformação do Estado </a:t>
            </a:r>
          </a:p>
        </p:txBody>
      </p:sp>
      <p:grpSp>
        <p:nvGrpSpPr>
          <p:cNvPr id="10" name="Group 10"/>
          <p:cNvGrpSpPr/>
          <p:nvPr/>
        </p:nvGrpSpPr>
        <p:grpSpPr>
          <a:xfrm>
            <a:off x="-370920" y="9280071"/>
            <a:ext cx="19029840" cy="1429112"/>
            <a:chOff x="0" y="0"/>
            <a:chExt cx="25373121" cy="1905483"/>
          </a:xfrm>
        </p:grpSpPr>
        <p:grpSp>
          <p:nvGrpSpPr>
            <p:cNvPr id="11" name="Group 11"/>
            <p:cNvGrpSpPr/>
            <p:nvPr/>
          </p:nvGrpSpPr>
          <p:grpSpPr>
            <a:xfrm>
              <a:off x="0" y="0"/>
              <a:ext cx="25373121" cy="1905483"/>
              <a:chOff x="0" y="0"/>
              <a:chExt cx="5011974" cy="376392"/>
            </a:xfrm>
          </p:grpSpPr>
          <p:sp>
            <p:nvSpPr>
              <p:cNvPr id="12" name="Freeform 12"/>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3" name="TextBox 13"/>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4" name="Freeform 14"/>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12"/>
              <a:stretch>
                <a:fillRect/>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E4EB"/>
        </a:solidFill>
        <a:effectLst/>
      </p:bgPr>
    </p:bg>
    <p:spTree>
      <p:nvGrpSpPr>
        <p:cNvPr id="1" name=""/>
        <p:cNvGrpSpPr/>
        <p:nvPr/>
      </p:nvGrpSpPr>
      <p:grpSpPr>
        <a:xfrm>
          <a:off x="0" y="0"/>
          <a:ext cx="0" cy="0"/>
          <a:chOff x="0" y="0"/>
          <a:chExt cx="0" cy="0"/>
        </a:xfrm>
      </p:grpSpPr>
      <p:sp>
        <p:nvSpPr>
          <p:cNvPr id="2" name="Freeform 2"/>
          <p:cNvSpPr/>
          <p:nvPr/>
        </p:nvSpPr>
        <p:spPr>
          <a:xfrm>
            <a:off x="-714726" y="7400083"/>
            <a:ext cx="3994412" cy="3994412"/>
          </a:xfrm>
          <a:custGeom>
            <a:avLst/>
            <a:gdLst/>
            <a:ahLst/>
            <a:cxnLst/>
            <a:rect l="l" t="t" r="r" b="b"/>
            <a:pathLst>
              <a:path w="3994412" h="3994412">
                <a:moveTo>
                  <a:pt x="0" y="0"/>
                </a:moveTo>
                <a:lnTo>
                  <a:pt x="3994412" y="0"/>
                </a:lnTo>
                <a:lnTo>
                  <a:pt x="3994412" y="3994412"/>
                </a:lnTo>
                <a:lnTo>
                  <a:pt x="0" y="39944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9144000" y="-2336051"/>
            <a:ext cx="4359522" cy="3994412"/>
          </a:xfrm>
          <a:custGeom>
            <a:avLst/>
            <a:gdLst/>
            <a:ahLst/>
            <a:cxnLst/>
            <a:rect l="l" t="t" r="r" b="b"/>
            <a:pathLst>
              <a:path w="4359522" h="3994412">
                <a:moveTo>
                  <a:pt x="0" y="0"/>
                </a:moveTo>
                <a:lnTo>
                  <a:pt x="4359522" y="0"/>
                </a:lnTo>
                <a:lnTo>
                  <a:pt x="4359522" y="3994412"/>
                </a:lnTo>
                <a:lnTo>
                  <a:pt x="0" y="39944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15226520" y="7517318"/>
            <a:ext cx="4065559" cy="3994412"/>
          </a:xfrm>
          <a:custGeom>
            <a:avLst/>
            <a:gdLst/>
            <a:ahLst/>
            <a:cxnLst/>
            <a:rect l="l" t="t" r="r" b="b"/>
            <a:pathLst>
              <a:path w="4065559" h="3994412">
                <a:moveTo>
                  <a:pt x="0" y="0"/>
                </a:moveTo>
                <a:lnTo>
                  <a:pt x="4065560" y="0"/>
                </a:lnTo>
                <a:lnTo>
                  <a:pt x="4065560" y="3994412"/>
                </a:lnTo>
                <a:lnTo>
                  <a:pt x="0" y="39944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113076" y="3923001"/>
            <a:ext cx="4283552" cy="3994412"/>
          </a:xfrm>
          <a:custGeom>
            <a:avLst/>
            <a:gdLst/>
            <a:ahLst/>
            <a:cxnLst/>
            <a:rect l="l" t="t" r="r" b="b"/>
            <a:pathLst>
              <a:path w="4283552" h="3994412">
                <a:moveTo>
                  <a:pt x="0" y="0"/>
                </a:moveTo>
                <a:lnTo>
                  <a:pt x="4283552" y="0"/>
                </a:lnTo>
                <a:lnTo>
                  <a:pt x="4283552" y="3994412"/>
                </a:lnTo>
                <a:lnTo>
                  <a:pt x="0" y="399441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6"/>
          <p:cNvSpPr/>
          <p:nvPr/>
        </p:nvSpPr>
        <p:spPr>
          <a:xfrm>
            <a:off x="-714726" y="-823212"/>
            <a:ext cx="3994412" cy="3994412"/>
          </a:xfrm>
          <a:custGeom>
            <a:avLst/>
            <a:gdLst/>
            <a:ahLst/>
            <a:cxnLst/>
            <a:rect l="l" t="t" r="r" b="b"/>
            <a:pathLst>
              <a:path w="3994412" h="3994412">
                <a:moveTo>
                  <a:pt x="0" y="0"/>
                </a:moveTo>
                <a:lnTo>
                  <a:pt x="3994412" y="0"/>
                </a:lnTo>
                <a:lnTo>
                  <a:pt x="3994412" y="3994412"/>
                </a:lnTo>
                <a:lnTo>
                  <a:pt x="0" y="399441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TextBox 9"/>
          <p:cNvSpPr txBox="1"/>
          <p:nvPr/>
        </p:nvSpPr>
        <p:spPr>
          <a:xfrm>
            <a:off x="4571768" y="8174819"/>
            <a:ext cx="10654752" cy="1060129"/>
          </a:xfrm>
          <a:prstGeom prst="rect">
            <a:avLst/>
          </a:prstGeom>
        </p:spPr>
        <p:txBody>
          <a:bodyPr lIns="0" tIns="0" rIns="0" bIns="0" rtlCol="0" anchor="t">
            <a:spAutoFit/>
          </a:bodyPr>
          <a:lstStyle/>
          <a:p>
            <a:pPr algn="l">
              <a:lnSpc>
                <a:spcPts val="2761"/>
              </a:lnSpc>
            </a:pPr>
            <a:r>
              <a:rPr lang="en-US" sz="2557">
                <a:solidFill>
                  <a:srgbClr val="000000"/>
                </a:solidFill>
                <a:latin typeface="Intro Rust"/>
                <a:ea typeface="Intro Rust"/>
                <a:cs typeface="Intro Rust"/>
                <a:sym typeface="Intro Rust"/>
              </a:rPr>
              <a:t>CNN ENTREVISTAS COM ESTHER DWECK, </a:t>
            </a:r>
          </a:p>
          <a:p>
            <a:pPr algn="l">
              <a:lnSpc>
                <a:spcPts val="2761"/>
              </a:lnSpc>
            </a:pPr>
            <a:r>
              <a:rPr lang="en-US" sz="2557">
                <a:solidFill>
                  <a:srgbClr val="000000"/>
                </a:solidFill>
                <a:latin typeface="Intro Rust"/>
                <a:ea typeface="Intro Rust"/>
                <a:cs typeface="Intro Rust"/>
                <a:sym typeface="Intro Rust"/>
              </a:rPr>
              <a:t>MINISTRA DA GESTÃO E DA INOVAÇÃO EM SERVIÇOS PÚBLICOS | 29/06/2024</a:t>
            </a:r>
          </a:p>
        </p:txBody>
      </p:sp>
      <p:grpSp>
        <p:nvGrpSpPr>
          <p:cNvPr id="10" name="Group 10"/>
          <p:cNvGrpSpPr/>
          <p:nvPr/>
        </p:nvGrpSpPr>
        <p:grpSpPr>
          <a:xfrm>
            <a:off x="1219200" y="9234948"/>
            <a:ext cx="14838840" cy="1255376"/>
            <a:chOff x="0" y="-241101"/>
            <a:chExt cx="25373121" cy="2146584"/>
          </a:xfrm>
        </p:grpSpPr>
        <p:sp>
          <p:nvSpPr>
            <p:cNvPr id="13" name="TextBox 13"/>
            <p:cNvSpPr txBox="1"/>
            <p:nvPr/>
          </p:nvSpPr>
          <p:spPr>
            <a:xfrm>
              <a:off x="0" y="-241101"/>
              <a:ext cx="25373121" cy="2146584"/>
            </a:xfrm>
            <a:prstGeom prst="rect">
              <a:avLst/>
            </a:prstGeom>
          </p:spPr>
          <p:txBody>
            <a:bodyPr lIns="50800" tIns="50800" rIns="50800" bIns="50800" rtlCol="0" anchor="ctr"/>
            <a:lstStyle/>
            <a:p>
              <a:pPr algn="ctr">
                <a:lnSpc>
                  <a:spcPts val="3429"/>
                </a:lnSpc>
              </a:pPr>
              <a:endParaRPr/>
            </a:p>
          </p:txBody>
        </p:sp>
        <p:sp>
          <p:nvSpPr>
            <p:cNvPr id="14" name="Freeform 14"/>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13"/>
              <a:stretch>
                <a:fillRect/>
              </a:stretch>
            </a:blipFill>
          </p:spPr>
        </p:sp>
      </p:grpSp>
      <p:pic>
        <p:nvPicPr>
          <p:cNvPr id="7" name="Mídia Online 6" title="corte entrevista fala esther dweck">
            <a:hlinkClick r:id="" action="ppaction://media"/>
            <a:extLst>
              <a:ext uri="{FF2B5EF4-FFF2-40B4-BE49-F238E27FC236}">
                <a16:creationId xmlns:a16="http://schemas.microsoft.com/office/drawing/2014/main" id="{51A80381-3911-78B2-FE59-2C526168B513}"/>
              </a:ext>
            </a:extLst>
          </p:cNvPr>
          <p:cNvPicPr>
            <a:picLocks noRot="1" noChangeAspect="1"/>
          </p:cNvPicPr>
          <p:nvPr>
            <a:videoFile r:link="rId1"/>
          </p:nvPr>
        </p:nvPicPr>
        <p:blipFill>
          <a:blip r:embed="rId14"/>
          <a:stretch>
            <a:fillRect/>
          </a:stretch>
        </p:blipFill>
        <p:spPr>
          <a:xfrm>
            <a:off x="4571768" y="1658361"/>
            <a:ext cx="10475017" cy="5918385"/>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924396">
            <a:off x="1602016" y="-831789"/>
            <a:ext cx="5328329" cy="11763593"/>
            <a:chOff x="0" y="0"/>
            <a:chExt cx="2574405" cy="5683631"/>
          </a:xfrm>
        </p:grpSpPr>
        <p:sp>
          <p:nvSpPr>
            <p:cNvPr id="3" name="Freeform 3"/>
            <p:cNvSpPr/>
            <p:nvPr/>
          </p:nvSpPr>
          <p:spPr>
            <a:xfrm flipH="1">
              <a:off x="0" y="0"/>
              <a:ext cx="2574405" cy="5683631"/>
            </a:xfrm>
            <a:custGeom>
              <a:avLst/>
              <a:gdLst/>
              <a:ahLst/>
              <a:cxnLst/>
              <a:rect l="l" t="t" r="r" b="b"/>
              <a:pathLst>
                <a:path w="2574405" h="5683631">
                  <a:moveTo>
                    <a:pt x="2574405" y="5683631"/>
                  </a:moveTo>
                  <a:lnTo>
                    <a:pt x="2574405" y="0"/>
                  </a:lnTo>
                  <a:lnTo>
                    <a:pt x="0" y="0"/>
                  </a:lnTo>
                  <a:lnTo>
                    <a:pt x="0" y="5683631"/>
                  </a:lnTo>
                  <a:lnTo>
                    <a:pt x="2574405" y="5683631"/>
                  </a:lnTo>
                  <a:close/>
                </a:path>
              </a:pathLst>
            </a:custGeom>
            <a:blipFill>
              <a:blip r:embed="rId2"/>
              <a:stretch>
                <a:fillRect l="-136477" r="-156486"/>
              </a:stretch>
            </a:blipFill>
          </p:spPr>
        </p:sp>
      </p:grpSp>
      <p:grpSp>
        <p:nvGrpSpPr>
          <p:cNvPr id="4" name="Group 4"/>
          <p:cNvGrpSpPr/>
          <p:nvPr/>
        </p:nvGrpSpPr>
        <p:grpSpPr>
          <a:xfrm rot="924396">
            <a:off x="-2872761" y="-1658973"/>
            <a:ext cx="4776869" cy="11626767"/>
            <a:chOff x="0" y="0"/>
            <a:chExt cx="1258105" cy="3062194"/>
          </a:xfrm>
        </p:grpSpPr>
        <p:sp>
          <p:nvSpPr>
            <p:cNvPr id="5" name="Freeform 5"/>
            <p:cNvSpPr/>
            <p:nvPr/>
          </p:nvSpPr>
          <p:spPr>
            <a:xfrm>
              <a:off x="0" y="0"/>
              <a:ext cx="1258105" cy="3062194"/>
            </a:xfrm>
            <a:custGeom>
              <a:avLst/>
              <a:gdLst/>
              <a:ahLst/>
              <a:cxnLst/>
              <a:rect l="l" t="t" r="r" b="b"/>
              <a:pathLst>
                <a:path w="1258105" h="3062194">
                  <a:moveTo>
                    <a:pt x="0" y="0"/>
                  </a:moveTo>
                  <a:lnTo>
                    <a:pt x="1258105" y="0"/>
                  </a:lnTo>
                  <a:lnTo>
                    <a:pt x="1258105" y="3062194"/>
                  </a:lnTo>
                  <a:lnTo>
                    <a:pt x="0" y="3062194"/>
                  </a:lnTo>
                  <a:close/>
                </a:path>
              </a:pathLst>
            </a:custGeom>
            <a:solidFill>
              <a:srgbClr val="92E4EB"/>
            </a:solidFill>
          </p:spPr>
        </p:sp>
        <p:sp>
          <p:nvSpPr>
            <p:cNvPr id="6" name="TextBox 6"/>
            <p:cNvSpPr txBox="1"/>
            <p:nvPr/>
          </p:nvSpPr>
          <p:spPr>
            <a:xfrm>
              <a:off x="0" y="-47625"/>
              <a:ext cx="1258105" cy="3109819"/>
            </a:xfrm>
            <a:prstGeom prst="rect">
              <a:avLst/>
            </a:prstGeom>
          </p:spPr>
          <p:txBody>
            <a:bodyPr lIns="50800" tIns="50800" rIns="50800" bIns="50800" rtlCol="0" anchor="ctr"/>
            <a:lstStyle/>
            <a:p>
              <a:pPr algn="ctr">
                <a:lnSpc>
                  <a:spcPts val="3429"/>
                </a:lnSpc>
              </a:pPr>
              <a:endParaRPr/>
            </a:p>
          </p:txBody>
        </p:sp>
      </p:grpSp>
      <p:sp>
        <p:nvSpPr>
          <p:cNvPr id="7" name="Freeform 7"/>
          <p:cNvSpPr/>
          <p:nvPr/>
        </p:nvSpPr>
        <p:spPr>
          <a:xfrm>
            <a:off x="0" y="6472595"/>
            <a:ext cx="2785705" cy="2785705"/>
          </a:xfrm>
          <a:custGeom>
            <a:avLst/>
            <a:gdLst/>
            <a:ahLst/>
            <a:cxnLst/>
            <a:rect l="l" t="t" r="r" b="b"/>
            <a:pathLst>
              <a:path w="2785705" h="2785705">
                <a:moveTo>
                  <a:pt x="0" y="0"/>
                </a:moveTo>
                <a:lnTo>
                  <a:pt x="2785705" y="0"/>
                </a:lnTo>
                <a:lnTo>
                  <a:pt x="2785705" y="2785705"/>
                </a:lnTo>
                <a:lnTo>
                  <a:pt x="0" y="27857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8" name="Group 8"/>
          <p:cNvGrpSpPr/>
          <p:nvPr/>
        </p:nvGrpSpPr>
        <p:grpSpPr>
          <a:xfrm>
            <a:off x="-370920" y="9280071"/>
            <a:ext cx="19029840" cy="1429112"/>
            <a:chOff x="0" y="0"/>
            <a:chExt cx="25373121" cy="1905483"/>
          </a:xfrm>
        </p:grpSpPr>
        <p:grpSp>
          <p:nvGrpSpPr>
            <p:cNvPr id="9" name="Group 9"/>
            <p:cNvGrpSpPr/>
            <p:nvPr/>
          </p:nvGrpSpPr>
          <p:grpSpPr>
            <a:xfrm>
              <a:off x="0" y="0"/>
              <a:ext cx="25373121" cy="1905483"/>
              <a:chOff x="0" y="0"/>
              <a:chExt cx="5011974" cy="376392"/>
            </a:xfrm>
          </p:grpSpPr>
          <p:sp>
            <p:nvSpPr>
              <p:cNvPr id="10" name="Freeform 10"/>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1" name="TextBox 11"/>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2" name="Freeform 12"/>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3" name="Freeform 13"/>
          <p:cNvSpPr/>
          <p:nvPr/>
        </p:nvSpPr>
        <p:spPr>
          <a:xfrm>
            <a:off x="2496259" y="4244730"/>
            <a:ext cx="4937698" cy="1372269"/>
          </a:xfrm>
          <a:custGeom>
            <a:avLst/>
            <a:gdLst/>
            <a:ahLst/>
            <a:cxnLst/>
            <a:rect l="l" t="t" r="r" b="b"/>
            <a:pathLst>
              <a:path w="4937698" h="1372269">
                <a:moveTo>
                  <a:pt x="0" y="0"/>
                </a:moveTo>
                <a:lnTo>
                  <a:pt x="4937698" y="0"/>
                </a:lnTo>
                <a:lnTo>
                  <a:pt x="4937698" y="1372269"/>
                </a:lnTo>
                <a:lnTo>
                  <a:pt x="0" y="13722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8156229" y="1104900"/>
            <a:ext cx="8115300" cy="982980"/>
          </a:xfrm>
          <a:prstGeom prst="rect">
            <a:avLst/>
          </a:prstGeom>
        </p:spPr>
        <p:txBody>
          <a:bodyPr lIns="0" tIns="0" rIns="0" bIns="0" rtlCol="0" anchor="t">
            <a:spAutoFit/>
          </a:bodyPr>
          <a:lstStyle/>
          <a:p>
            <a:pPr algn="l">
              <a:lnSpc>
                <a:spcPts val="7559"/>
              </a:lnSpc>
            </a:pPr>
            <a:r>
              <a:rPr lang="en-US" sz="6999">
                <a:solidFill>
                  <a:srgbClr val="92E4EB"/>
                </a:solidFill>
                <a:latin typeface="Intro Rust"/>
                <a:ea typeface="Intro Rust"/>
                <a:cs typeface="Intro Rust"/>
                <a:sym typeface="Intro Rust"/>
              </a:rPr>
              <a:t>INTRODUÇÃO</a:t>
            </a:r>
          </a:p>
        </p:txBody>
      </p:sp>
      <p:sp>
        <p:nvSpPr>
          <p:cNvPr id="15" name="TextBox 15"/>
          <p:cNvSpPr txBox="1"/>
          <p:nvPr/>
        </p:nvSpPr>
        <p:spPr>
          <a:xfrm>
            <a:off x="8156229" y="2271558"/>
            <a:ext cx="9103071" cy="4948036"/>
          </a:xfrm>
          <a:prstGeom prst="rect">
            <a:avLst/>
          </a:prstGeom>
        </p:spPr>
        <p:txBody>
          <a:bodyPr lIns="0" tIns="0" rIns="0" bIns="0" rtlCol="0" anchor="t">
            <a:spAutoFit/>
          </a:bodyPr>
          <a:lstStyle/>
          <a:p>
            <a:pPr algn="just">
              <a:lnSpc>
                <a:spcPts val="3948"/>
              </a:lnSpc>
            </a:pPr>
            <a:r>
              <a:rPr lang="en-US" sz="2820">
                <a:solidFill>
                  <a:srgbClr val="000000"/>
                </a:solidFill>
                <a:latin typeface="Sondos"/>
                <a:ea typeface="Sondos"/>
                <a:cs typeface="Sondos"/>
                <a:sym typeface="Sondos"/>
              </a:rPr>
              <a:t>A reforma administrativa proposta pelo governo do presidente Lula, conhecida como “agenda de transformação do Estado”, busca modernizar o serviço público brasileiro através de medidas que vão além da simples gestão de pessoal. Coordenada pela ministra da Gestão e Inovação em Serviços Públicos, Esther Dweck, a reforma visa a implementar mudanças significativas divididas em três eixos principais: </a:t>
            </a:r>
            <a:r>
              <a:rPr lang="en-US" sz="2820" b="1">
                <a:solidFill>
                  <a:srgbClr val="000000"/>
                </a:solidFill>
                <a:latin typeface="Sondos Bold"/>
                <a:ea typeface="Sondos Bold"/>
                <a:cs typeface="Sondos Bold"/>
                <a:sym typeface="Sondos Bold"/>
              </a:rPr>
              <a:t>gestão de pessoas, digitalização dos serviços públicos e estrutura do funcionalismo público.</a:t>
            </a:r>
          </a:p>
          <a:p>
            <a:pPr algn="just">
              <a:lnSpc>
                <a:spcPts val="3948"/>
              </a:lnSpc>
            </a:pPr>
            <a:endParaRPr lang="en-US" sz="2820" b="1">
              <a:solidFill>
                <a:srgbClr val="000000"/>
              </a:solidFill>
              <a:latin typeface="Sondos Bold"/>
              <a:ea typeface="Sondos Bold"/>
              <a:cs typeface="Sondos Bold"/>
              <a:sym typeface="Sondos Bold"/>
            </a:endParaRPr>
          </a:p>
        </p:txBody>
      </p:sp>
      <p:sp>
        <p:nvSpPr>
          <p:cNvPr id="16" name="TextBox 16"/>
          <p:cNvSpPr txBox="1"/>
          <p:nvPr/>
        </p:nvSpPr>
        <p:spPr>
          <a:xfrm>
            <a:off x="3200231" y="4346149"/>
            <a:ext cx="4233726" cy="1121805"/>
          </a:xfrm>
          <a:prstGeom prst="rect">
            <a:avLst/>
          </a:prstGeom>
        </p:spPr>
        <p:txBody>
          <a:bodyPr lIns="0" tIns="0" rIns="0" bIns="0" rtlCol="0" anchor="t">
            <a:spAutoFit/>
          </a:bodyPr>
          <a:lstStyle/>
          <a:p>
            <a:pPr algn="ctr">
              <a:lnSpc>
                <a:spcPts val="3011"/>
              </a:lnSpc>
              <a:spcBef>
                <a:spcPct val="0"/>
              </a:spcBef>
            </a:pPr>
            <a:r>
              <a:rPr lang="en-US" sz="2151" spc="172">
                <a:solidFill>
                  <a:srgbClr val="000000"/>
                </a:solidFill>
                <a:latin typeface="Sondos"/>
                <a:ea typeface="Sondos"/>
                <a:cs typeface="Sondos"/>
                <a:sym typeface="Sondos"/>
              </a:rPr>
              <a:t>Não chamamos de reforma administrativa, mas de transformação do Estado.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78331" y="-940316"/>
            <a:ext cx="5534955" cy="11069910"/>
            <a:chOff x="0" y="0"/>
            <a:chExt cx="3175000" cy="6350000"/>
          </a:xfrm>
        </p:grpSpPr>
        <p:sp>
          <p:nvSpPr>
            <p:cNvPr id="3" name="Freeform 3"/>
            <p:cNvSpPr/>
            <p:nvPr/>
          </p:nvSpPr>
          <p:spPr>
            <a:xfrm>
              <a:off x="0" y="0"/>
              <a:ext cx="3175000" cy="6350000"/>
            </a:xfrm>
            <a:custGeom>
              <a:avLst/>
              <a:gdLst/>
              <a:ahLst/>
              <a:cxnLst/>
              <a:rect l="l" t="t" r="r" b="b"/>
              <a:pathLst>
                <a:path w="3175000" h="6350000">
                  <a:moveTo>
                    <a:pt x="1587500" y="6350000"/>
                  </a:moveTo>
                  <a:lnTo>
                    <a:pt x="1587500" y="6350000"/>
                  </a:lnTo>
                  <a:cubicBezTo>
                    <a:pt x="711200" y="6350000"/>
                    <a:pt x="0" y="5638800"/>
                    <a:pt x="0" y="4762500"/>
                  </a:cubicBezTo>
                  <a:lnTo>
                    <a:pt x="0" y="1587500"/>
                  </a:lnTo>
                  <a:cubicBezTo>
                    <a:pt x="0" y="711200"/>
                    <a:pt x="711200" y="0"/>
                    <a:pt x="1587500" y="0"/>
                  </a:cubicBezTo>
                  <a:lnTo>
                    <a:pt x="1587500" y="0"/>
                  </a:lnTo>
                  <a:cubicBezTo>
                    <a:pt x="2463800" y="0"/>
                    <a:pt x="3175000" y="711200"/>
                    <a:pt x="3175000" y="1587500"/>
                  </a:cubicBezTo>
                  <a:lnTo>
                    <a:pt x="3175000" y="4762500"/>
                  </a:lnTo>
                  <a:cubicBezTo>
                    <a:pt x="3175000" y="5638800"/>
                    <a:pt x="2463800" y="6350000"/>
                    <a:pt x="1587500" y="6350000"/>
                  </a:cubicBezTo>
                  <a:close/>
                </a:path>
              </a:pathLst>
            </a:custGeom>
            <a:blipFill>
              <a:blip r:embed="rId2"/>
              <a:stretch>
                <a:fillRect l="-127993" r="-127993"/>
              </a:stretch>
            </a:blipFill>
          </p:spPr>
        </p:sp>
        <p:sp>
          <p:nvSpPr>
            <p:cNvPr id="4" name="Freeform 4"/>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5" name="TextBox 5"/>
          <p:cNvSpPr txBox="1"/>
          <p:nvPr/>
        </p:nvSpPr>
        <p:spPr>
          <a:xfrm>
            <a:off x="1028700" y="1076325"/>
            <a:ext cx="9578342" cy="641381"/>
          </a:xfrm>
          <a:prstGeom prst="rect">
            <a:avLst/>
          </a:prstGeom>
        </p:spPr>
        <p:txBody>
          <a:bodyPr lIns="0" tIns="0" rIns="0" bIns="0" rtlCol="0" anchor="t">
            <a:spAutoFit/>
          </a:bodyPr>
          <a:lstStyle/>
          <a:p>
            <a:pPr algn="l">
              <a:lnSpc>
                <a:spcPts val="4917"/>
              </a:lnSpc>
            </a:pPr>
            <a:r>
              <a:rPr lang="en-US" sz="4553">
                <a:solidFill>
                  <a:srgbClr val="92E4EB"/>
                </a:solidFill>
                <a:latin typeface="Intro Rust"/>
                <a:ea typeface="Intro Rust"/>
                <a:cs typeface="Intro Rust"/>
                <a:sym typeface="Intro Rust"/>
              </a:rPr>
              <a:t>PEC 32/2020 VS PROPOSTA LULA</a:t>
            </a:r>
          </a:p>
        </p:txBody>
      </p:sp>
      <p:sp>
        <p:nvSpPr>
          <p:cNvPr id="6" name="TextBox 6"/>
          <p:cNvSpPr txBox="1"/>
          <p:nvPr/>
        </p:nvSpPr>
        <p:spPr>
          <a:xfrm>
            <a:off x="1028700" y="2259744"/>
            <a:ext cx="11964596" cy="5443855"/>
          </a:xfrm>
          <a:prstGeom prst="rect">
            <a:avLst/>
          </a:prstGeom>
        </p:spPr>
        <p:txBody>
          <a:bodyPr lIns="0" tIns="0" rIns="0" bIns="0" rtlCol="0" anchor="t">
            <a:spAutoFit/>
          </a:bodyPr>
          <a:lstStyle/>
          <a:p>
            <a:pPr algn="just">
              <a:lnSpc>
                <a:spcPts val="3919"/>
              </a:lnSpc>
            </a:pPr>
            <a:r>
              <a:rPr lang="en-US" sz="2799">
                <a:solidFill>
                  <a:srgbClr val="000000"/>
                </a:solidFill>
                <a:latin typeface="Sondos"/>
                <a:ea typeface="Sondos"/>
                <a:cs typeface="Sondos"/>
                <a:sym typeface="Sondos"/>
              </a:rPr>
              <a:t>A PEC 32/2020, proposta durante o governo de Jair Bolsonaro, ainda está em tramitação e é criticada por tentar remover a estabilidade dos servidores.</a:t>
            </a:r>
          </a:p>
          <a:p>
            <a:pPr algn="just">
              <a:lnSpc>
                <a:spcPts val="3919"/>
              </a:lnSpc>
            </a:pPr>
            <a:endParaRPr lang="en-US" sz="2799">
              <a:solidFill>
                <a:srgbClr val="000000"/>
              </a:solidFill>
              <a:latin typeface="Sondos"/>
              <a:ea typeface="Sondos"/>
              <a:cs typeface="Sondos"/>
              <a:sym typeface="Sondos"/>
            </a:endParaRPr>
          </a:p>
          <a:p>
            <a:pPr algn="just">
              <a:lnSpc>
                <a:spcPts val="3919"/>
              </a:lnSpc>
            </a:pPr>
            <a:r>
              <a:rPr lang="en-US" sz="2799">
                <a:solidFill>
                  <a:srgbClr val="000000"/>
                </a:solidFill>
                <a:latin typeface="Sondos"/>
                <a:ea typeface="Sondos"/>
                <a:cs typeface="Sondos"/>
                <a:sym typeface="Sondos"/>
              </a:rPr>
              <a:t>A proposta do governo Lula, divida em três eixos, pode ser vista como uma tentativa de mascarar cortes de custos sob o pretexto de modernização, o que pode comprometer direitos dos servidores. </a:t>
            </a:r>
          </a:p>
          <a:p>
            <a:pPr algn="just">
              <a:lnSpc>
                <a:spcPts val="3919"/>
              </a:lnSpc>
            </a:pPr>
            <a:endParaRPr lang="en-US" sz="2799">
              <a:solidFill>
                <a:srgbClr val="000000"/>
              </a:solidFill>
              <a:latin typeface="Sondos"/>
              <a:ea typeface="Sondos"/>
              <a:cs typeface="Sondos"/>
              <a:sym typeface="Sondos"/>
            </a:endParaRPr>
          </a:p>
          <a:p>
            <a:pPr algn="just">
              <a:lnSpc>
                <a:spcPts val="3919"/>
              </a:lnSpc>
            </a:pPr>
            <a:r>
              <a:rPr lang="en-US" sz="2799">
                <a:solidFill>
                  <a:srgbClr val="000000"/>
                </a:solidFill>
                <a:latin typeface="Sondos"/>
                <a:ea typeface="Sondos"/>
                <a:cs typeface="Sondos"/>
                <a:sym typeface="Sondos"/>
              </a:rPr>
              <a:t>Esses eixos impactam diretamente os servidores públicos, pois incluem </a:t>
            </a:r>
            <a:r>
              <a:rPr lang="en-US" sz="2799" b="1">
                <a:solidFill>
                  <a:srgbClr val="000000"/>
                </a:solidFill>
                <a:latin typeface="Sondos Bold"/>
                <a:ea typeface="Sondos Bold"/>
                <a:cs typeface="Sondos Bold"/>
                <a:sym typeface="Sondos Bold"/>
              </a:rPr>
              <a:t>incentivos e avaliações de desempenho, a digitalização dos serviços públicos e a revisão do Decreto-Lei nº 200/67</a:t>
            </a:r>
            <a:r>
              <a:rPr lang="en-US" sz="2799">
                <a:solidFill>
                  <a:srgbClr val="000000"/>
                </a:solidFill>
                <a:latin typeface="Sondos"/>
                <a:ea typeface="Sondos"/>
                <a:cs typeface="Sondos"/>
                <a:sym typeface="Sondos"/>
              </a:rPr>
              <a:t>. Portanto cada um desses eixos apresenta riscos que devem ser analisados cuidadosamente.</a:t>
            </a:r>
          </a:p>
        </p:txBody>
      </p:sp>
      <p:grpSp>
        <p:nvGrpSpPr>
          <p:cNvPr id="7" name="Group 7"/>
          <p:cNvGrpSpPr/>
          <p:nvPr/>
        </p:nvGrpSpPr>
        <p:grpSpPr>
          <a:xfrm>
            <a:off x="-370920" y="9280071"/>
            <a:ext cx="19029840" cy="1429112"/>
            <a:chOff x="0" y="0"/>
            <a:chExt cx="25373121" cy="1905483"/>
          </a:xfrm>
        </p:grpSpPr>
        <p:grpSp>
          <p:nvGrpSpPr>
            <p:cNvPr id="8" name="Group 8"/>
            <p:cNvGrpSpPr/>
            <p:nvPr/>
          </p:nvGrpSpPr>
          <p:grpSpPr>
            <a:xfrm>
              <a:off x="0" y="0"/>
              <a:ext cx="25373121" cy="1905483"/>
              <a:chOff x="0" y="0"/>
              <a:chExt cx="5011974" cy="376392"/>
            </a:xfrm>
          </p:grpSpPr>
          <p:sp>
            <p:nvSpPr>
              <p:cNvPr id="9" name="Freeform 9"/>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0" name="TextBox 10"/>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1" name="Freeform 11"/>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sp>
        <p:nvSpPr>
          <p:cNvPr id="12" name="Freeform 12"/>
          <p:cNvSpPr/>
          <p:nvPr/>
        </p:nvSpPr>
        <p:spPr>
          <a:xfrm flipH="1">
            <a:off x="13203481" y="3594647"/>
            <a:ext cx="3613003" cy="2840724"/>
          </a:xfrm>
          <a:custGeom>
            <a:avLst/>
            <a:gdLst/>
            <a:ahLst/>
            <a:cxnLst/>
            <a:rect l="l" t="t" r="r" b="b"/>
            <a:pathLst>
              <a:path w="3613003" h="2840724">
                <a:moveTo>
                  <a:pt x="3613003" y="0"/>
                </a:moveTo>
                <a:lnTo>
                  <a:pt x="0" y="0"/>
                </a:lnTo>
                <a:lnTo>
                  <a:pt x="0" y="2840724"/>
                </a:lnTo>
                <a:lnTo>
                  <a:pt x="3613003" y="2840724"/>
                </a:lnTo>
                <a:lnTo>
                  <a:pt x="3613003"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13413666" y="4264805"/>
            <a:ext cx="2682270" cy="1719291"/>
          </a:xfrm>
          <a:prstGeom prst="rect">
            <a:avLst/>
          </a:prstGeom>
        </p:spPr>
        <p:txBody>
          <a:bodyPr lIns="0" tIns="0" rIns="0" bIns="0" rtlCol="0" anchor="t">
            <a:spAutoFit/>
          </a:bodyPr>
          <a:lstStyle/>
          <a:p>
            <a:pPr algn="ctr">
              <a:lnSpc>
                <a:spcPts val="2327"/>
              </a:lnSpc>
              <a:spcBef>
                <a:spcPct val="0"/>
              </a:spcBef>
            </a:pPr>
            <a:r>
              <a:rPr lang="en-US" sz="1662" spc="132">
                <a:solidFill>
                  <a:srgbClr val="000000"/>
                </a:solidFill>
                <a:latin typeface="Sondos"/>
                <a:ea typeface="Sondos"/>
                <a:cs typeface="Sondos"/>
                <a:sym typeface="Sondos"/>
              </a:rPr>
              <a:t>Na verdade, a nossa reforma administrativa começou quando o presidente Lula decidiu criar o Ministério da Gestão.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591601"/>
            <a:chOff x="0" y="0"/>
            <a:chExt cx="5011974" cy="155813"/>
          </a:xfrm>
        </p:grpSpPr>
        <p:sp>
          <p:nvSpPr>
            <p:cNvPr id="3" name="Freeform 3"/>
            <p:cNvSpPr/>
            <p:nvPr/>
          </p:nvSpPr>
          <p:spPr>
            <a:xfrm>
              <a:off x="0" y="0"/>
              <a:ext cx="5011974" cy="155813"/>
            </a:xfrm>
            <a:custGeom>
              <a:avLst/>
              <a:gdLst/>
              <a:ahLst/>
              <a:cxnLst/>
              <a:rect l="l" t="t" r="r" b="b"/>
              <a:pathLst>
                <a:path w="5011974" h="155813">
                  <a:moveTo>
                    <a:pt x="0" y="0"/>
                  </a:moveTo>
                  <a:lnTo>
                    <a:pt x="5011974" y="0"/>
                  </a:lnTo>
                  <a:lnTo>
                    <a:pt x="5011974" y="155813"/>
                  </a:lnTo>
                  <a:lnTo>
                    <a:pt x="0" y="155813"/>
                  </a:lnTo>
                  <a:close/>
                </a:path>
              </a:pathLst>
            </a:custGeom>
            <a:solidFill>
              <a:srgbClr val="92E4EB"/>
            </a:solidFill>
          </p:spPr>
        </p:sp>
        <p:sp>
          <p:nvSpPr>
            <p:cNvPr id="4" name="TextBox 4"/>
            <p:cNvSpPr txBox="1"/>
            <p:nvPr/>
          </p:nvSpPr>
          <p:spPr>
            <a:xfrm>
              <a:off x="0" y="-47625"/>
              <a:ext cx="5011974" cy="203438"/>
            </a:xfrm>
            <a:prstGeom prst="rect">
              <a:avLst/>
            </a:prstGeom>
          </p:spPr>
          <p:txBody>
            <a:bodyPr lIns="50800" tIns="50800" rIns="50800" bIns="50800" rtlCol="0" anchor="ctr"/>
            <a:lstStyle/>
            <a:p>
              <a:pPr algn="ctr">
                <a:lnSpc>
                  <a:spcPts val="3429"/>
                </a:lnSpc>
              </a:pPr>
              <a:endParaRPr/>
            </a:p>
          </p:txBody>
        </p:sp>
      </p:grpSp>
      <p:grpSp>
        <p:nvGrpSpPr>
          <p:cNvPr id="5" name="Group 5"/>
          <p:cNvGrpSpPr>
            <a:grpSpLocks noChangeAspect="1"/>
          </p:cNvGrpSpPr>
          <p:nvPr/>
        </p:nvGrpSpPr>
        <p:grpSpPr>
          <a:xfrm>
            <a:off x="-1192119" y="-629217"/>
            <a:ext cx="5804484" cy="11608968"/>
            <a:chOff x="0" y="0"/>
            <a:chExt cx="3175000" cy="6350000"/>
          </a:xfrm>
        </p:grpSpPr>
        <p:sp>
          <p:nvSpPr>
            <p:cNvPr id="6" name="Freeform 6"/>
            <p:cNvSpPr/>
            <p:nvPr/>
          </p:nvSpPr>
          <p:spPr>
            <a:xfrm flipH="1">
              <a:off x="0" y="0"/>
              <a:ext cx="3175000" cy="6350000"/>
            </a:xfrm>
            <a:custGeom>
              <a:avLst/>
              <a:gdLst/>
              <a:ahLst/>
              <a:cxnLst/>
              <a:rect l="l" t="t" r="r" b="b"/>
              <a:pathLst>
                <a:path w="3175000" h="6350000">
                  <a:moveTo>
                    <a:pt x="1587500" y="6350000"/>
                  </a:moveTo>
                  <a:lnTo>
                    <a:pt x="1587500" y="6350000"/>
                  </a:lnTo>
                  <a:cubicBezTo>
                    <a:pt x="2463800" y="6350000"/>
                    <a:pt x="3175000" y="5638800"/>
                    <a:pt x="3175000" y="4762500"/>
                  </a:cubicBezTo>
                  <a:lnTo>
                    <a:pt x="3175000" y="1587500"/>
                  </a:lnTo>
                  <a:cubicBezTo>
                    <a:pt x="3175000" y="711200"/>
                    <a:pt x="2463800" y="0"/>
                    <a:pt x="1587500" y="0"/>
                  </a:cubicBezTo>
                  <a:lnTo>
                    <a:pt x="1587500" y="0"/>
                  </a:lnTo>
                  <a:cubicBezTo>
                    <a:pt x="711200" y="0"/>
                    <a:pt x="0" y="711200"/>
                    <a:pt x="0" y="1587500"/>
                  </a:cubicBezTo>
                  <a:lnTo>
                    <a:pt x="0" y="4762500"/>
                  </a:lnTo>
                  <a:cubicBezTo>
                    <a:pt x="0" y="5638800"/>
                    <a:pt x="711200" y="6350000"/>
                    <a:pt x="1587500" y="6350000"/>
                  </a:cubicBezTo>
                  <a:close/>
                </a:path>
              </a:pathLst>
            </a:custGeom>
            <a:blipFill>
              <a:blip r:embed="rId2"/>
              <a:stretch>
                <a:fillRect l="-127993" r="-127993"/>
              </a:stretch>
            </a:blipFill>
          </p:spPr>
        </p:sp>
        <p:sp>
          <p:nvSpPr>
            <p:cNvPr id="7" name="Freeform 7"/>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8" name="Freeform 8"/>
          <p:cNvSpPr/>
          <p:nvPr/>
        </p:nvSpPr>
        <p:spPr>
          <a:xfrm>
            <a:off x="0" y="6931089"/>
            <a:ext cx="2539931" cy="2327211"/>
          </a:xfrm>
          <a:custGeom>
            <a:avLst/>
            <a:gdLst/>
            <a:ahLst/>
            <a:cxnLst/>
            <a:rect l="l" t="t" r="r" b="b"/>
            <a:pathLst>
              <a:path w="2539931" h="2327211">
                <a:moveTo>
                  <a:pt x="0" y="0"/>
                </a:moveTo>
                <a:lnTo>
                  <a:pt x="2539931" y="0"/>
                </a:lnTo>
                <a:lnTo>
                  <a:pt x="2539931" y="2327211"/>
                </a:lnTo>
                <a:lnTo>
                  <a:pt x="0" y="2327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TextBox 9"/>
          <p:cNvSpPr txBox="1"/>
          <p:nvPr/>
        </p:nvSpPr>
        <p:spPr>
          <a:xfrm>
            <a:off x="5095689" y="3709277"/>
            <a:ext cx="12163611" cy="2967201"/>
          </a:xfrm>
          <a:prstGeom prst="rect">
            <a:avLst/>
          </a:prstGeom>
        </p:spPr>
        <p:txBody>
          <a:bodyPr lIns="0" tIns="0" rIns="0" bIns="0" rtlCol="0" anchor="t">
            <a:spAutoFit/>
          </a:bodyPr>
          <a:lstStyle/>
          <a:p>
            <a:pPr algn="just">
              <a:lnSpc>
                <a:spcPts val="3928"/>
              </a:lnSpc>
            </a:pPr>
            <a:r>
              <a:rPr lang="en-US" sz="2806">
                <a:solidFill>
                  <a:srgbClr val="000000"/>
                </a:solidFill>
                <a:latin typeface="Sondos"/>
                <a:ea typeface="Sondos"/>
                <a:cs typeface="Sondos"/>
                <a:sym typeface="Sondos"/>
              </a:rPr>
              <a:t>O primeiro eixo da reforma é a gestão de pessoas, </a:t>
            </a:r>
            <a:r>
              <a:rPr lang="en-US" sz="2806" b="1">
                <a:solidFill>
                  <a:srgbClr val="000000"/>
                </a:solidFill>
                <a:latin typeface="Sondos Bold"/>
                <a:ea typeface="Sondos Bold"/>
                <a:cs typeface="Sondos Bold"/>
                <a:sym typeface="Sondos Bold"/>
              </a:rPr>
              <a:t>que foca na reestruturação das carreiras públicas e na implementação de um novo sistema de avaliação de desempenho (PGD) .</a:t>
            </a:r>
            <a:r>
              <a:rPr lang="en-US" sz="2806">
                <a:solidFill>
                  <a:srgbClr val="000000"/>
                </a:solidFill>
                <a:latin typeface="Sondos"/>
                <a:ea typeface="Sondos"/>
                <a:cs typeface="Sondos"/>
                <a:sym typeface="Sondos"/>
              </a:rPr>
              <a:t> A ideia também é alongar algumas carreiras (20 padrões), aumentando o tempo necessário para atingir o topo e estabelecendo critérios mais rigorosos e diversificados para progressão. Esse plano busca incentivar a meritocracia, com foco no desempenho.</a:t>
            </a:r>
          </a:p>
        </p:txBody>
      </p:sp>
      <p:sp>
        <p:nvSpPr>
          <p:cNvPr id="10" name="TextBox 10"/>
          <p:cNvSpPr txBox="1"/>
          <p:nvPr/>
        </p:nvSpPr>
        <p:spPr>
          <a:xfrm>
            <a:off x="5095689" y="1076325"/>
            <a:ext cx="12163611"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1" name="TextBox 11"/>
          <p:cNvSpPr txBox="1"/>
          <p:nvPr/>
        </p:nvSpPr>
        <p:spPr>
          <a:xfrm>
            <a:off x="5095689" y="2817424"/>
            <a:ext cx="12163611" cy="50132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GESTÃO DE PESSOAS</a:t>
            </a:r>
          </a:p>
        </p:txBody>
      </p:sp>
      <p:grpSp>
        <p:nvGrpSpPr>
          <p:cNvPr id="12" name="Group 12"/>
          <p:cNvGrpSpPr/>
          <p:nvPr/>
        </p:nvGrpSpPr>
        <p:grpSpPr>
          <a:xfrm>
            <a:off x="-370920" y="9280071"/>
            <a:ext cx="19029840" cy="1429112"/>
            <a:chOff x="0" y="0"/>
            <a:chExt cx="25373121" cy="1905483"/>
          </a:xfrm>
        </p:grpSpPr>
        <p:grpSp>
          <p:nvGrpSpPr>
            <p:cNvPr id="13" name="Group 13"/>
            <p:cNvGrpSpPr/>
            <p:nvPr/>
          </p:nvGrpSpPr>
          <p:grpSpPr>
            <a:xfrm>
              <a:off x="0" y="0"/>
              <a:ext cx="25373121" cy="1905483"/>
              <a:chOff x="0" y="0"/>
              <a:chExt cx="5011974" cy="376392"/>
            </a:xfrm>
          </p:grpSpPr>
          <p:sp>
            <p:nvSpPr>
              <p:cNvPr id="14" name="Freeform 14"/>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5" name="TextBox 15"/>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6" name="Freeform 16"/>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7" name="Freeform 17"/>
          <p:cNvSpPr/>
          <p:nvPr/>
        </p:nvSpPr>
        <p:spPr>
          <a:xfrm>
            <a:off x="360296" y="5225259"/>
            <a:ext cx="4561366" cy="1267680"/>
          </a:xfrm>
          <a:custGeom>
            <a:avLst/>
            <a:gdLst/>
            <a:ahLst/>
            <a:cxnLst/>
            <a:rect l="l" t="t" r="r" b="b"/>
            <a:pathLst>
              <a:path w="4561366" h="1267680">
                <a:moveTo>
                  <a:pt x="0" y="0"/>
                </a:moveTo>
                <a:lnTo>
                  <a:pt x="4561366" y="0"/>
                </a:lnTo>
                <a:lnTo>
                  <a:pt x="4561366" y="1267680"/>
                </a:lnTo>
                <a:lnTo>
                  <a:pt x="0" y="12676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TextBox 18"/>
          <p:cNvSpPr txBox="1"/>
          <p:nvPr/>
        </p:nvSpPr>
        <p:spPr>
          <a:xfrm>
            <a:off x="845360" y="5401757"/>
            <a:ext cx="3982652" cy="914684"/>
          </a:xfrm>
          <a:prstGeom prst="rect">
            <a:avLst/>
          </a:prstGeom>
        </p:spPr>
        <p:txBody>
          <a:bodyPr lIns="0" tIns="0" rIns="0" bIns="0" rtlCol="0" anchor="t">
            <a:spAutoFit/>
          </a:bodyPr>
          <a:lstStyle/>
          <a:p>
            <a:pPr algn="ctr">
              <a:lnSpc>
                <a:spcPts val="1851"/>
              </a:lnSpc>
            </a:pPr>
            <a:r>
              <a:rPr lang="en-US" sz="1582" spc="126">
                <a:solidFill>
                  <a:srgbClr val="000000"/>
                </a:solidFill>
                <a:latin typeface="Sondos"/>
                <a:ea typeface="Sondos"/>
                <a:cs typeface="Sondos"/>
                <a:sym typeface="Sondos"/>
              </a:rPr>
              <a:t> A ideia é segurar mais</a:t>
            </a:r>
          </a:p>
          <a:p>
            <a:pPr algn="ctr">
              <a:lnSpc>
                <a:spcPts val="1851"/>
              </a:lnSpc>
            </a:pPr>
            <a:r>
              <a:rPr lang="en-US" sz="1582" spc="126">
                <a:solidFill>
                  <a:srgbClr val="000000"/>
                </a:solidFill>
                <a:latin typeface="Sondos"/>
                <a:ea typeface="Sondos"/>
                <a:cs typeface="Sondos"/>
                <a:sym typeface="Sondos"/>
              </a:rPr>
              <a:t> [a progressão e os salários] na entrada porque para alguns casos é muito elevada.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995240"/>
            <a:chOff x="0" y="0"/>
            <a:chExt cx="5011974" cy="262121"/>
          </a:xfrm>
        </p:grpSpPr>
        <p:sp>
          <p:nvSpPr>
            <p:cNvPr id="3" name="Freeform 3"/>
            <p:cNvSpPr/>
            <p:nvPr/>
          </p:nvSpPr>
          <p:spPr>
            <a:xfrm>
              <a:off x="0" y="0"/>
              <a:ext cx="5011974" cy="262121"/>
            </a:xfrm>
            <a:custGeom>
              <a:avLst/>
              <a:gdLst/>
              <a:ahLst/>
              <a:cxnLst/>
              <a:rect l="l" t="t" r="r" b="b"/>
              <a:pathLst>
                <a:path w="5011974" h="262121">
                  <a:moveTo>
                    <a:pt x="0" y="0"/>
                  </a:moveTo>
                  <a:lnTo>
                    <a:pt x="5011974" y="0"/>
                  </a:lnTo>
                  <a:lnTo>
                    <a:pt x="5011974" y="262121"/>
                  </a:lnTo>
                  <a:lnTo>
                    <a:pt x="0" y="262121"/>
                  </a:lnTo>
                  <a:close/>
                </a:path>
              </a:pathLst>
            </a:custGeom>
            <a:solidFill>
              <a:srgbClr val="92E4EB"/>
            </a:solidFill>
          </p:spPr>
        </p:sp>
        <p:sp>
          <p:nvSpPr>
            <p:cNvPr id="4" name="TextBox 4"/>
            <p:cNvSpPr txBox="1"/>
            <p:nvPr/>
          </p:nvSpPr>
          <p:spPr>
            <a:xfrm>
              <a:off x="0" y="-47625"/>
              <a:ext cx="5011974" cy="309746"/>
            </a:xfrm>
            <a:prstGeom prst="rect">
              <a:avLst/>
            </a:prstGeom>
          </p:spPr>
          <p:txBody>
            <a:bodyPr lIns="50800" tIns="50800" rIns="50800" bIns="50800" rtlCol="0" anchor="ctr"/>
            <a:lstStyle/>
            <a:p>
              <a:pPr algn="ctr">
                <a:lnSpc>
                  <a:spcPts val="3429"/>
                </a:lnSpc>
              </a:pPr>
              <a:endParaRPr/>
            </a:p>
          </p:txBody>
        </p:sp>
      </p:grpSp>
      <p:sp>
        <p:nvSpPr>
          <p:cNvPr id="5" name="Freeform 5"/>
          <p:cNvSpPr/>
          <p:nvPr/>
        </p:nvSpPr>
        <p:spPr>
          <a:xfrm>
            <a:off x="14841691" y="-112681"/>
            <a:ext cx="3446309" cy="3589906"/>
          </a:xfrm>
          <a:custGeom>
            <a:avLst/>
            <a:gdLst/>
            <a:ahLst/>
            <a:cxnLst/>
            <a:rect l="l" t="t" r="r" b="b"/>
            <a:pathLst>
              <a:path w="3446309" h="3589906">
                <a:moveTo>
                  <a:pt x="0" y="0"/>
                </a:moveTo>
                <a:lnTo>
                  <a:pt x="3446309" y="0"/>
                </a:lnTo>
                <a:lnTo>
                  <a:pt x="3446309" y="3589905"/>
                </a:lnTo>
                <a:lnTo>
                  <a:pt x="0" y="35899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271207" y="3004682"/>
            <a:ext cx="3951267" cy="8412432"/>
            <a:chOff x="0" y="0"/>
            <a:chExt cx="5688330" cy="12110720"/>
          </a:xfrm>
        </p:grpSpPr>
        <p:sp>
          <p:nvSpPr>
            <p:cNvPr id="7" name="Freeform 7"/>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4"/>
              <a:stretch>
                <a:fillRect l="-139478" r="-139478"/>
              </a:stretch>
            </a:blipFill>
          </p:spPr>
        </p:sp>
      </p:grpSp>
      <p:sp>
        <p:nvSpPr>
          <p:cNvPr id="8" name="TextBox 8"/>
          <p:cNvSpPr txBox="1"/>
          <p:nvPr/>
        </p:nvSpPr>
        <p:spPr>
          <a:xfrm>
            <a:off x="1028700" y="3535358"/>
            <a:ext cx="10869722" cy="5399405"/>
          </a:xfrm>
          <a:prstGeom prst="rect">
            <a:avLst/>
          </a:prstGeom>
        </p:spPr>
        <p:txBody>
          <a:bodyPr lIns="0" tIns="0" rIns="0" bIns="0" rtlCol="0" anchor="t">
            <a:spAutoFit/>
          </a:bodyPr>
          <a:lstStyle/>
          <a:p>
            <a:pPr marL="582930" lvl="1" indent="-291465" algn="just">
              <a:lnSpc>
                <a:spcPts val="6750"/>
              </a:lnSpc>
              <a:buFont typeface="Arial"/>
              <a:buChar char="•"/>
            </a:pPr>
            <a:r>
              <a:rPr lang="en-US" sz="2700" b="1">
                <a:solidFill>
                  <a:srgbClr val="000000"/>
                </a:solidFill>
                <a:latin typeface="Sondos Bold"/>
                <a:ea typeface="Sondos Bold"/>
                <a:cs typeface="Sondos Bold"/>
                <a:sym typeface="Sondos Bold"/>
              </a:rPr>
              <a:t>PUBLICAÇÃO DA PORTARIA Nº 5.127 PUBLICADA EM 13 DE AGOSTO DE 2024</a:t>
            </a:r>
          </a:p>
          <a:p>
            <a:pPr algn="just">
              <a:lnSpc>
                <a:spcPts val="3919"/>
              </a:lnSpc>
            </a:pPr>
            <a:r>
              <a:rPr lang="en-US" sz="2799">
                <a:solidFill>
                  <a:srgbClr val="000000"/>
                </a:solidFill>
                <a:latin typeface="Sondos"/>
                <a:ea typeface="Sondos"/>
                <a:cs typeface="Sondos"/>
                <a:sym typeface="Sondos"/>
              </a:rPr>
              <a:t>A PORTARIA Nº 5.127 ESTABELECE NOVAS DIRETRIZES PARA PEDIDOS DE REESTRUTURAÇÃO DE CARREIRAS NA ADMINISTRAÇÃO PÚBLICA FEDERAL, INTRODUZINDO MUDANÇAS IMPORTANTES NA ORGANIZAÇÃO DAS CARREIRAS DO SERVIÇO PÚBLICO. ENTRE AS MEDIDAS (ART. 1º - INCISO III E IV, ART. 3º -  INCISO III, VI, VII, ART. 4º - INCISO IV, ART. 6º - INCISO I E II, ART. 7º ), DESTACAM-SE O </a:t>
            </a:r>
            <a:r>
              <a:rPr lang="en-US" sz="2799" b="1">
                <a:solidFill>
                  <a:srgbClr val="000000"/>
                </a:solidFill>
                <a:latin typeface="Sondos Bold"/>
                <a:ea typeface="Sondos Bold"/>
                <a:cs typeface="Sondos Bold"/>
                <a:sym typeface="Sondos Bold"/>
              </a:rPr>
              <a:t>AGRUPAMENTO</a:t>
            </a:r>
            <a:r>
              <a:rPr lang="en-US" sz="2799">
                <a:solidFill>
                  <a:srgbClr val="000000"/>
                </a:solidFill>
                <a:latin typeface="Sondos"/>
                <a:ea typeface="Sondos"/>
                <a:cs typeface="Sondos"/>
                <a:sym typeface="Sondos"/>
              </a:rPr>
              <a:t> DE CARGOS COM FUNÇÕES SEMELHANTES E A </a:t>
            </a:r>
            <a:r>
              <a:rPr lang="en-US" sz="2799" b="1">
                <a:solidFill>
                  <a:srgbClr val="000000"/>
                </a:solidFill>
                <a:latin typeface="Sondos Bold"/>
                <a:ea typeface="Sondos Bold"/>
                <a:cs typeface="Sondos Bold"/>
                <a:sym typeface="Sondos Bold"/>
              </a:rPr>
              <a:t>TRANSVERSALIDADE</a:t>
            </a:r>
            <a:r>
              <a:rPr lang="en-US" sz="2799">
                <a:solidFill>
                  <a:srgbClr val="000000"/>
                </a:solidFill>
                <a:latin typeface="Sondos"/>
                <a:ea typeface="Sondos"/>
                <a:cs typeface="Sondos"/>
                <a:sym typeface="Sondos"/>
              </a:rPr>
              <a:t>, PERMITINDO QUE SERVIDORES POSSAM SER DESLOCADOS PARA ATUAR EM DIFERENTES ÓRGÃOS CONFORME A NECESSIDADE.</a:t>
            </a:r>
          </a:p>
          <a:p>
            <a:pPr algn="just">
              <a:lnSpc>
                <a:spcPts val="3919"/>
              </a:lnSpc>
            </a:pPr>
            <a:endParaRPr lang="en-US" sz="2799">
              <a:solidFill>
                <a:srgbClr val="000000"/>
              </a:solidFill>
              <a:latin typeface="Sondos"/>
              <a:ea typeface="Sondos"/>
              <a:cs typeface="Sondos"/>
              <a:sym typeface="Sondos"/>
            </a:endParaRPr>
          </a:p>
        </p:txBody>
      </p:sp>
      <p:grpSp>
        <p:nvGrpSpPr>
          <p:cNvPr id="9" name="Group 9"/>
          <p:cNvGrpSpPr/>
          <p:nvPr/>
        </p:nvGrpSpPr>
        <p:grpSpPr>
          <a:xfrm>
            <a:off x="-370920" y="9280071"/>
            <a:ext cx="19029840" cy="1429112"/>
            <a:chOff x="0" y="0"/>
            <a:chExt cx="25373121" cy="1905483"/>
          </a:xfrm>
        </p:grpSpPr>
        <p:grpSp>
          <p:nvGrpSpPr>
            <p:cNvPr id="10" name="Group 10"/>
            <p:cNvGrpSpPr/>
            <p:nvPr/>
          </p:nvGrpSpPr>
          <p:grpSpPr>
            <a:xfrm>
              <a:off x="0" y="0"/>
              <a:ext cx="25373121" cy="1905483"/>
              <a:chOff x="0" y="0"/>
              <a:chExt cx="5011974" cy="376392"/>
            </a:xfrm>
          </p:grpSpPr>
          <p:sp>
            <p:nvSpPr>
              <p:cNvPr id="11" name="Freeform 11"/>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2" name="TextBox 12"/>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3" name="Freeform 13"/>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4" name="Freeform 14"/>
          <p:cNvSpPr/>
          <p:nvPr/>
        </p:nvSpPr>
        <p:spPr>
          <a:xfrm>
            <a:off x="13040216" y="6186706"/>
            <a:ext cx="3524629" cy="2771239"/>
          </a:xfrm>
          <a:custGeom>
            <a:avLst/>
            <a:gdLst/>
            <a:ahLst/>
            <a:cxnLst/>
            <a:rect l="l" t="t" r="r" b="b"/>
            <a:pathLst>
              <a:path w="3524629" h="2771239">
                <a:moveTo>
                  <a:pt x="0" y="0"/>
                </a:moveTo>
                <a:lnTo>
                  <a:pt x="3524629" y="0"/>
                </a:lnTo>
                <a:lnTo>
                  <a:pt x="3524629" y="2771239"/>
                </a:lnTo>
                <a:lnTo>
                  <a:pt x="0" y="27712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828422" y="1076325"/>
            <a:ext cx="13637628"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6" name="TextBox 16"/>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GESTÃO DE PESSOAS - ESTRATÉGIA DE IMPLEMENTAÇÃO</a:t>
            </a:r>
          </a:p>
        </p:txBody>
      </p:sp>
      <p:sp>
        <p:nvSpPr>
          <p:cNvPr id="17" name="TextBox 17"/>
          <p:cNvSpPr txBox="1"/>
          <p:nvPr/>
        </p:nvSpPr>
        <p:spPr>
          <a:xfrm>
            <a:off x="13765962" y="6764997"/>
            <a:ext cx="2456513" cy="1880278"/>
          </a:xfrm>
          <a:prstGeom prst="rect">
            <a:avLst/>
          </a:prstGeom>
        </p:spPr>
        <p:txBody>
          <a:bodyPr lIns="0" tIns="0" rIns="0" bIns="0" rtlCol="0" anchor="t">
            <a:spAutoFit/>
          </a:bodyPr>
          <a:lstStyle/>
          <a:p>
            <a:pPr algn="ctr">
              <a:lnSpc>
                <a:spcPts val="2544"/>
              </a:lnSpc>
              <a:spcBef>
                <a:spcPct val="0"/>
              </a:spcBef>
            </a:pPr>
            <a:r>
              <a:rPr lang="en-US" sz="1817" spc="145">
                <a:solidFill>
                  <a:srgbClr val="000000"/>
                </a:solidFill>
                <a:latin typeface="Sondos"/>
                <a:ea typeface="Sondos"/>
                <a:cs typeface="Sondos"/>
                <a:sym typeface="Sondos"/>
              </a:rPr>
              <a:t>Então, a nossa reforma administrativa já começou desde o ano passado. É uma reforma permanente.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995240"/>
            <a:chOff x="0" y="0"/>
            <a:chExt cx="5011974" cy="262121"/>
          </a:xfrm>
        </p:grpSpPr>
        <p:sp>
          <p:nvSpPr>
            <p:cNvPr id="3" name="Freeform 3"/>
            <p:cNvSpPr/>
            <p:nvPr/>
          </p:nvSpPr>
          <p:spPr>
            <a:xfrm>
              <a:off x="0" y="0"/>
              <a:ext cx="5011974" cy="262121"/>
            </a:xfrm>
            <a:custGeom>
              <a:avLst/>
              <a:gdLst/>
              <a:ahLst/>
              <a:cxnLst/>
              <a:rect l="l" t="t" r="r" b="b"/>
              <a:pathLst>
                <a:path w="5011974" h="262121">
                  <a:moveTo>
                    <a:pt x="0" y="0"/>
                  </a:moveTo>
                  <a:lnTo>
                    <a:pt x="5011974" y="0"/>
                  </a:lnTo>
                  <a:lnTo>
                    <a:pt x="5011974" y="262121"/>
                  </a:lnTo>
                  <a:lnTo>
                    <a:pt x="0" y="262121"/>
                  </a:lnTo>
                  <a:close/>
                </a:path>
              </a:pathLst>
            </a:custGeom>
            <a:solidFill>
              <a:srgbClr val="92E4EB"/>
            </a:solidFill>
          </p:spPr>
        </p:sp>
        <p:sp>
          <p:nvSpPr>
            <p:cNvPr id="4" name="TextBox 4"/>
            <p:cNvSpPr txBox="1"/>
            <p:nvPr/>
          </p:nvSpPr>
          <p:spPr>
            <a:xfrm>
              <a:off x="0" y="-47625"/>
              <a:ext cx="5011974" cy="309746"/>
            </a:xfrm>
            <a:prstGeom prst="rect">
              <a:avLst/>
            </a:prstGeom>
          </p:spPr>
          <p:txBody>
            <a:bodyPr lIns="50800" tIns="50800" rIns="50800" bIns="50800" rtlCol="0" anchor="ctr"/>
            <a:lstStyle/>
            <a:p>
              <a:pPr algn="ctr">
                <a:lnSpc>
                  <a:spcPts val="3429"/>
                </a:lnSpc>
              </a:pPr>
              <a:endParaRPr/>
            </a:p>
          </p:txBody>
        </p:sp>
      </p:grpSp>
      <p:sp>
        <p:nvSpPr>
          <p:cNvPr id="5" name="Freeform 5"/>
          <p:cNvSpPr/>
          <p:nvPr/>
        </p:nvSpPr>
        <p:spPr>
          <a:xfrm>
            <a:off x="14841691" y="-112681"/>
            <a:ext cx="3446309" cy="3589906"/>
          </a:xfrm>
          <a:custGeom>
            <a:avLst/>
            <a:gdLst/>
            <a:ahLst/>
            <a:cxnLst/>
            <a:rect l="l" t="t" r="r" b="b"/>
            <a:pathLst>
              <a:path w="3446309" h="3589906">
                <a:moveTo>
                  <a:pt x="0" y="0"/>
                </a:moveTo>
                <a:lnTo>
                  <a:pt x="3446309" y="0"/>
                </a:lnTo>
                <a:lnTo>
                  <a:pt x="3446309" y="3589905"/>
                </a:lnTo>
                <a:lnTo>
                  <a:pt x="0" y="35899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271207" y="3004682"/>
            <a:ext cx="3951267" cy="8412432"/>
            <a:chOff x="0" y="0"/>
            <a:chExt cx="5688330" cy="12110720"/>
          </a:xfrm>
        </p:grpSpPr>
        <p:sp>
          <p:nvSpPr>
            <p:cNvPr id="7" name="Freeform 7"/>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4"/>
              <a:stretch>
                <a:fillRect l="-139478" r="-139478"/>
              </a:stretch>
            </a:blipFill>
          </p:spPr>
        </p:sp>
      </p:grpSp>
      <p:sp>
        <p:nvSpPr>
          <p:cNvPr id="8" name="TextBox 8"/>
          <p:cNvSpPr txBox="1"/>
          <p:nvPr/>
        </p:nvSpPr>
        <p:spPr>
          <a:xfrm>
            <a:off x="1028700" y="3756244"/>
            <a:ext cx="11082454" cy="3957955"/>
          </a:xfrm>
          <a:prstGeom prst="rect">
            <a:avLst/>
          </a:prstGeom>
        </p:spPr>
        <p:txBody>
          <a:bodyPr lIns="0" tIns="0" rIns="0" bIns="0" rtlCol="0" anchor="t">
            <a:spAutoFit/>
          </a:bodyPr>
          <a:lstStyle/>
          <a:p>
            <a:pPr marL="604519" lvl="1" indent="-302260" algn="just">
              <a:lnSpc>
                <a:spcPts val="3919"/>
              </a:lnSpc>
              <a:buFont typeface="Arial"/>
              <a:buChar char="•"/>
            </a:pPr>
            <a:r>
              <a:rPr lang="en-US" sz="2799" b="1">
                <a:solidFill>
                  <a:srgbClr val="000000"/>
                </a:solidFill>
                <a:latin typeface="Sondos Bold"/>
                <a:ea typeface="Sondos Bold"/>
                <a:cs typeface="Sondos Bold"/>
                <a:sym typeface="Sondos Bold"/>
              </a:rPr>
              <a:t> Reestruturação das Carreiras:</a:t>
            </a:r>
          </a:p>
          <a:p>
            <a:pPr algn="just">
              <a:lnSpc>
                <a:spcPts val="3919"/>
              </a:lnSpc>
            </a:pPr>
            <a:r>
              <a:rPr lang="en-US" sz="2799">
                <a:solidFill>
                  <a:srgbClr val="000000"/>
                </a:solidFill>
                <a:latin typeface="Sondos"/>
                <a:ea typeface="Sondos"/>
                <a:cs typeface="Sondos"/>
                <a:sym typeface="Sondos"/>
              </a:rPr>
              <a:t>A Portaria, servirá como base para novas propostas de criação, reestruturação e ampliação de cargos na administração pública. Embora focada em novos pedidos, também orientará eventuais reorganizações propostas pelo Ministério da Gestão. Destaca-se aqui que segundo o </a:t>
            </a:r>
            <a:r>
              <a:rPr lang="en-US" sz="2799" b="1">
                <a:solidFill>
                  <a:srgbClr val="000000"/>
                </a:solidFill>
                <a:latin typeface="Sondos Bold"/>
                <a:ea typeface="Sondos Bold"/>
                <a:cs typeface="Sondos Bold"/>
                <a:sym typeface="Sondos Bold"/>
              </a:rPr>
              <a:t>§ 2º do Art.3º</a:t>
            </a:r>
            <a:r>
              <a:rPr lang="en-US" sz="2799">
                <a:solidFill>
                  <a:srgbClr val="000000"/>
                </a:solidFill>
                <a:latin typeface="Sondos"/>
                <a:ea typeface="Sondos"/>
                <a:cs typeface="Sondos"/>
                <a:sym typeface="Sondos"/>
              </a:rPr>
              <a:t>:</a:t>
            </a:r>
            <a:r>
              <a:rPr lang="en-US" sz="2799" b="1">
                <a:solidFill>
                  <a:srgbClr val="000000"/>
                </a:solidFill>
                <a:latin typeface="Sondos Bold"/>
                <a:ea typeface="Sondos Bold"/>
                <a:cs typeface="Sondos Bold"/>
                <a:sym typeface="Sondos Bold"/>
              </a:rPr>
              <a:t>As propostas de reestruturação de cargos não devem incluir alteração de requisito de ingresso referente ao nível de escolaridade.</a:t>
            </a:r>
          </a:p>
          <a:p>
            <a:pPr algn="just">
              <a:lnSpc>
                <a:spcPts val="3919"/>
              </a:lnSpc>
            </a:pPr>
            <a:endParaRPr lang="en-US" sz="2799" b="1">
              <a:solidFill>
                <a:srgbClr val="000000"/>
              </a:solidFill>
              <a:latin typeface="Sondos Bold"/>
              <a:ea typeface="Sondos Bold"/>
              <a:cs typeface="Sondos Bold"/>
              <a:sym typeface="Sondos Bold"/>
            </a:endParaRPr>
          </a:p>
        </p:txBody>
      </p:sp>
      <p:grpSp>
        <p:nvGrpSpPr>
          <p:cNvPr id="9" name="Group 9"/>
          <p:cNvGrpSpPr/>
          <p:nvPr/>
        </p:nvGrpSpPr>
        <p:grpSpPr>
          <a:xfrm>
            <a:off x="-370920" y="9280071"/>
            <a:ext cx="19029840" cy="1429112"/>
            <a:chOff x="0" y="0"/>
            <a:chExt cx="25373121" cy="1905483"/>
          </a:xfrm>
        </p:grpSpPr>
        <p:grpSp>
          <p:nvGrpSpPr>
            <p:cNvPr id="10" name="Group 10"/>
            <p:cNvGrpSpPr/>
            <p:nvPr/>
          </p:nvGrpSpPr>
          <p:grpSpPr>
            <a:xfrm>
              <a:off x="0" y="0"/>
              <a:ext cx="25373121" cy="1905483"/>
              <a:chOff x="0" y="0"/>
              <a:chExt cx="5011974" cy="376392"/>
            </a:xfrm>
          </p:grpSpPr>
          <p:sp>
            <p:nvSpPr>
              <p:cNvPr id="11" name="Freeform 11"/>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2" name="TextBox 12"/>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3" name="Freeform 13"/>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4" name="Freeform 14"/>
          <p:cNvSpPr/>
          <p:nvPr/>
        </p:nvSpPr>
        <p:spPr>
          <a:xfrm>
            <a:off x="13004933" y="6309653"/>
            <a:ext cx="3524629" cy="2771239"/>
          </a:xfrm>
          <a:custGeom>
            <a:avLst/>
            <a:gdLst/>
            <a:ahLst/>
            <a:cxnLst/>
            <a:rect l="l" t="t" r="r" b="b"/>
            <a:pathLst>
              <a:path w="3524629" h="2771239">
                <a:moveTo>
                  <a:pt x="0" y="0"/>
                </a:moveTo>
                <a:lnTo>
                  <a:pt x="3524629" y="0"/>
                </a:lnTo>
                <a:lnTo>
                  <a:pt x="3524629" y="2771239"/>
                </a:lnTo>
                <a:lnTo>
                  <a:pt x="0" y="27712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828422" y="1076325"/>
            <a:ext cx="13637628"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6" name="TextBox 16"/>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GESTÃO DE PESSOAS - ESTRATÉGIA DE IMPLEMENTAÇÃO</a:t>
            </a:r>
          </a:p>
        </p:txBody>
      </p:sp>
      <p:sp>
        <p:nvSpPr>
          <p:cNvPr id="17" name="TextBox 17"/>
          <p:cNvSpPr txBox="1"/>
          <p:nvPr/>
        </p:nvSpPr>
        <p:spPr>
          <a:xfrm>
            <a:off x="13598109" y="7054388"/>
            <a:ext cx="2792034" cy="1616907"/>
          </a:xfrm>
          <a:prstGeom prst="rect">
            <a:avLst/>
          </a:prstGeom>
        </p:spPr>
        <p:txBody>
          <a:bodyPr lIns="0" tIns="0" rIns="0" bIns="0" rtlCol="0" anchor="t">
            <a:spAutoFit/>
          </a:bodyPr>
          <a:lstStyle/>
          <a:p>
            <a:pPr algn="ctr">
              <a:lnSpc>
                <a:spcPts val="3292"/>
              </a:lnSpc>
              <a:spcBef>
                <a:spcPct val="0"/>
              </a:spcBef>
            </a:pPr>
            <a:r>
              <a:rPr lang="en-US" sz="2351" spc="188">
                <a:solidFill>
                  <a:srgbClr val="000000"/>
                </a:solidFill>
                <a:latin typeface="Sondos"/>
                <a:ea typeface="Sondos"/>
                <a:cs typeface="Sondos"/>
                <a:sym typeface="Sondos"/>
              </a:rPr>
              <a:t> Estamos utilizando essa lógica, aproximando as carreiras,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995240"/>
            <a:chOff x="0" y="0"/>
            <a:chExt cx="5011974" cy="262121"/>
          </a:xfrm>
        </p:grpSpPr>
        <p:sp>
          <p:nvSpPr>
            <p:cNvPr id="3" name="Freeform 3"/>
            <p:cNvSpPr/>
            <p:nvPr/>
          </p:nvSpPr>
          <p:spPr>
            <a:xfrm>
              <a:off x="0" y="0"/>
              <a:ext cx="5011974" cy="262121"/>
            </a:xfrm>
            <a:custGeom>
              <a:avLst/>
              <a:gdLst/>
              <a:ahLst/>
              <a:cxnLst/>
              <a:rect l="l" t="t" r="r" b="b"/>
              <a:pathLst>
                <a:path w="5011974" h="262121">
                  <a:moveTo>
                    <a:pt x="0" y="0"/>
                  </a:moveTo>
                  <a:lnTo>
                    <a:pt x="5011974" y="0"/>
                  </a:lnTo>
                  <a:lnTo>
                    <a:pt x="5011974" y="262121"/>
                  </a:lnTo>
                  <a:lnTo>
                    <a:pt x="0" y="262121"/>
                  </a:lnTo>
                  <a:close/>
                </a:path>
              </a:pathLst>
            </a:custGeom>
            <a:solidFill>
              <a:srgbClr val="92E4EB"/>
            </a:solidFill>
          </p:spPr>
        </p:sp>
        <p:sp>
          <p:nvSpPr>
            <p:cNvPr id="4" name="TextBox 4"/>
            <p:cNvSpPr txBox="1"/>
            <p:nvPr/>
          </p:nvSpPr>
          <p:spPr>
            <a:xfrm>
              <a:off x="0" y="-47625"/>
              <a:ext cx="5011974" cy="309746"/>
            </a:xfrm>
            <a:prstGeom prst="rect">
              <a:avLst/>
            </a:prstGeom>
          </p:spPr>
          <p:txBody>
            <a:bodyPr lIns="50800" tIns="50800" rIns="50800" bIns="50800" rtlCol="0" anchor="ctr"/>
            <a:lstStyle/>
            <a:p>
              <a:pPr algn="ctr">
                <a:lnSpc>
                  <a:spcPts val="3429"/>
                </a:lnSpc>
              </a:pPr>
              <a:endParaRPr/>
            </a:p>
          </p:txBody>
        </p:sp>
      </p:grpSp>
      <p:sp>
        <p:nvSpPr>
          <p:cNvPr id="5" name="Freeform 5"/>
          <p:cNvSpPr/>
          <p:nvPr/>
        </p:nvSpPr>
        <p:spPr>
          <a:xfrm>
            <a:off x="14841691" y="-112681"/>
            <a:ext cx="3446309" cy="3589906"/>
          </a:xfrm>
          <a:custGeom>
            <a:avLst/>
            <a:gdLst/>
            <a:ahLst/>
            <a:cxnLst/>
            <a:rect l="l" t="t" r="r" b="b"/>
            <a:pathLst>
              <a:path w="3446309" h="3589906">
                <a:moveTo>
                  <a:pt x="0" y="0"/>
                </a:moveTo>
                <a:lnTo>
                  <a:pt x="3446309" y="0"/>
                </a:lnTo>
                <a:lnTo>
                  <a:pt x="3446309" y="3589905"/>
                </a:lnTo>
                <a:lnTo>
                  <a:pt x="0" y="35899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271207" y="3004682"/>
            <a:ext cx="3951267" cy="8412432"/>
            <a:chOff x="0" y="0"/>
            <a:chExt cx="5688330" cy="12110720"/>
          </a:xfrm>
        </p:grpSpPr>
        <p:sp>
          <p:nvSpPr>
            <p:cNvPr id="7" name="Freeform 7"/>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4"/>
              <a:stretch>
                <a:fillRect l="-139478" r="-139478"/>
              </a:stretch>
            </a:blipFill>
          </p:spPr>
        </p:sp>
      </p:grpSp>
      <p:sp>
        <p:nvSpPr>
          <p:cNvPr id="8" name="TextBox 8"/>
          <p:cNvSpPr txBox="1"/>
          <p:nvPr/>
        </p:nvSpPr>
        <p:spPr>
          <a:xfrm>
            <a:off x="1028700" y="3584794"/>
            <a:ext cx="11110296" cy="6110605"/>
          </a:xfrm>
          <a:prstGeom prst="rect">
            <a:avLst/>
          </a:prstGeom>
        </p:spPr>
        <p:txBody>
          <a:bodyPr lIns="0" tIns="0" rIns="0" bIns="0" rtlCol="0" anchor="t">
            <a:spAutoFit/>
          </a:bodyPr>
          <a:lstStyle/>
          <a:p>
            <a:pPr marL="604519" lvl="1" indent="-302260" algn="just">
              <a:lnSpc>
                <a:spcPts val="3919"/>
              </a:lnSpc>
              <a:spcBef>
                <a:spcPct val="0"/>
              </a:spcBef>
              <a:buFont typeface="Arial"/>
              <a:buChar char="•"/>
            </a:pPr>
            <a:r>
              <a:rPr lang="en-US" sz="2799" b="1" u="none" strike="noStrike">
                <a:solidFill>
                  <a:srgbClr val="000000"/>
                </a:solidFill>
                <a:latin typeface="Sondos Bold"/>
                <a:ea typeface="Sondos Bold"/>
                <a:cs typeface="Sondos Bold"/>
                <a:sym typeface="Sondos Bold"/>
              </a:rPr>
              <a:t>Simplificação Salarial (Art. 9º):</a:t>
            </a:r>
          </a:p>
          <a:p>
            <a:pPr algn="just">
              <a:lnSpc>
                <a:spcPts val="3919"/>
              </a:lnSpc>
            </a:pPr>
            <a:r>
              <a:rPr lang="en-US" sz="2799" u="none" strike="noStrike">
                <a:solidFill>
                  <a:srgbClr val="000000"/>
                </a:solidFill>
                <a:latin typeface="Sondos"/>
                <a:ea typeface="Sondos"/>
                <a:cs typeface="Sondos"/>
                <a:sym typeface="Sondos"/>
              </a:rPr>
              <a:t>A portaria simplifica a estrutura salarial no serviço público, uniformizando remunerações para cargos semelhantes e restringindo benefícios:</a:t>
            </a:r>
          </a:p>
          <a:p>
            <a:pPr algn="just">
              <a:lnSpc>
                <a:spcPts val="1399"/>
              </a:lnSpc>
            </a:pPr>
            <a:endParaRPr lang="en-US" sz="2799" u="none" strike="noStrike">
              <a:solidFill>
                <a:srgbClr val="000000"/>
              </a:solidFill>
              <a:latin typeface="Sondos"/>
              <a:ea typeface="Sondos"/>
              <a:cs typeface="Sondos"/>
              <a:sym typeface="Sondos"/>
            </a:endParaRPr>
          </a:p>
          <a:p>
            <a:pPr algn="just">
              <a:lnSpc>
                <a:spcPts val="3919"/>
              </a:lnSpc>
            </a:pPr>
            <a:r>
              <a:rPr lang="en-US" sz="2799" b="1" u="none" strike="noStrike">
                <a:solidFill>
                  <a:srgbClr val="000000"/>
                </a:solidFill>
                <a:latin typeface="Sondos Bold"/>
                <a:ea typeface="Sondos Bold"/>
                <a:cs typeface="Sondos Bold"/>
                <a:sym typeface="Sondos Bold"/>
              </a:rPr>
              <a:t>Simplificação</a:t>
            </a:r>
            <a:r>
              <a:rPr lang="en-US" sz="2799" u="none" strike="noStrike">
                <a:solidFill>
                  <a:srgbClr val="000000"/>
                </a:solidFill>
                <a:latin typeface="Sondos"/>
                <a:ea typeface="Sondos"/>
                <a:cs typeface="Sondos"/>
                <a:sym typeface="Sondos"/>
              </a:rPr>
              <a:t>: Reduz parcelas e evita complexidade.</a:t>
            </a:r>
          </a:p>
          <a:p>
            <a:pPr algn="just">
              <a:lnSpc>
                <a:spcPts val="3919"/>
              </a:lnSpc>
            </a:pPr>
            <a:r>
              <a:rPr lang="en-US" sz="2799" b="1" u="none" strike="noStrike">
                <a:solidFill>
                  <a:srgbClr val="000000"/>
                </a:solidFill>
                <a:latin typeface="Sondos Bold"/>
                <a:ea typeface="Sondos Bold"/>
                <a:cs typeface="Sondos Bold"/>
                <a:sym typeface="Sondos Bold"/>
              </a:rPr>
              <a:t>Uniformização</a:t>
            </a:r>
            <a:r>
              <a:rPr lang="en-US" sz="2799" u="none" strike="noStrike">
                <a:solidFill>
                  <a:srgbClr val="000000"/>
                </a:solidFill>
                <a:latin typeface="Sondos"/>
                <a:ea typeface="Sondos"/>
                <a:cs typeface="Sondos"/>
                <a:sym typeface="Sondos"/>
              </a:rPr>
              <a:t>: Alinha salários de cargos com atribuições parecidas.</a:t>
            </a:r>
          </a:p>
          <a:p>
            <a:pPr algn="just">
              <a:lnSpc>
                <a:spcPts val="3919"/>
              </a:lnSpc>
            </a:pPr>
            <a:r>
              <a:rPr lang="en-US" sz="2799" b="1" u="none" strike="noStrike">
                <a:solidFill>
                  <a:srgbClr val="000000"/>
                </a:solidFill>
                <a:latin typeface="Sondos Bold"/>
                <a:ea typeface="Sondos Bold"/>
                <a:cs typeface="Sondos Bold"/>
                <a:sym typeface="Sondos Bold"/>
              </a:rPr>
              <a:t>Titulação Acadêmica</a:t>
            </a:r>
            <a:r>
              <a:rPr lang="en-US" sz="2799" u="none" strike="noStrike">
                <a:solidFill>
                  <a:srgbClr val="000000"/>
                </a:solidFill>
                <a:latin typeface="Sondos"/>
                <a:ea typeface="Sondos"/>
                <a:cs typeface="Sondos"/>
                <a:sym typeface="Sondos"/>
              </a:rPr>
              <a:t>: Gratificações restritas a educação e pesquisa.</a:t>
            </a:r>
          </a:p>
          <a:p>
            <a:pPr algn="just">
              <a:lnSpc>
                <a:spcPts val="3919"/>
              </a:lnSpc>
            </a:pPr>
            <a:r>
              <a:rPr lang="en-US" sz="2799" b="1" u="none" strike="noStrike">
                <a:solidFill>
                  <a:srgbClr val="000000"/>
                </a:solidFill>
                <a:latin typeface="Sondos Bold"/>
                <a:ea typeface="Sondos Bold"/>
                <a:cs typeface="Sondos Bold"/>
                <a:sym typeface="Sondos Bold"/>
              </a:rPr>
              <a:t>Bônus:</a:t>
            </a:r>
            <a:r>
              <a:rPr lang="en-US" sz="2799" u="none" strike="noStrike">
                <a:solidFill>
                  <a:srgbClr val="000000"/>
                </a:solidFill>
                <a:latin typeface="Sondos"/>
                <a:ea typeface="Sondos"/>
                <a:cs typeface="Sondos"/>
                <a:sym typeface="Sondos"/>
              </a:rPr>
              <a:t> Apenas em casos excepcionais e ligados a desempenho temporário. (Bonus no INSS não é regulamentado, ou seja, só existirá em casos excepcionais) </a:t>
            </a:r>
          </a:p>
          <a:p>
            <a:pPr algn="just">
              <a:lnSpc>
                <a:spcPts val="3919"/>
              </a:lnSpc>
            </a:pPr>
            <a:r>
              <a:rPr lang="en-US" sz="2799" b="1" u="none" strike="noStrike">
                <a:solidFill>
                  <a:srgbClr val="000000"/>
                </a:solidFill>
                <a:latin typeface="Sondos Bold"/>
                <a:ea typeface="Sondos Bold"/>
                <a:cs typeface="Sondos Bold"/>
                <a:sym typeface="Sondos Bold"/>
              </a:rPr>
              <a:t>Contribuição Previdenciária</a:t>
            </a:r>
            <a:r>
              <a:rPr lang="en-US" sz="2799" u="none" strike="noStrike">
                <a:solidFill>
                  <a:srgbClr val="000000"/>
                </a:solidFill>
                <a:latin typeface="Sondos"/>
                <a:ea typeface="Sondos"/>
                <a:cs typeface="Sondos"/>
                <a:sym typeface="Sondos"/>
              </a:rPr>
              <a:t>: Vantagens permanentes devem ter contribuição.</a:t>
            </a:r>
          </a:p>
          <a:p>
            <a:pPr algn="just">
              <a:lnSpc>
                <a:spcPts val="3919"/>
              </a:lnSpc>
            </a:pPr>
            <a:r>
              <a:rPr lang="en-US" sz="2799" b="1" u="none" strike="noStrike">
                <a:solidFill>
                  <a:srgbClr val="000000"/>
                </a:solidFill>
                <a:latin typeface="Sondos Bold"/>
                <a:ea typeface="Sondos Bold"/>
                <a:cs typeface="Sondos Bold"/>
                <a:sym typeface="Sondos Bold"/>
              </a:rPr>
              <a:t>Parcelas Indenizatórias:</a:t>
            </a:r>
            <a:r>
              <a:rPr lang="en-US" sz="2799" u="none" strike="noStrike">
                <a:solidFill>
                  <a:srgbClr val="000000"/>
                </a:solidFill>
                <a:latin typeface="Sondos"/>
                <a:ea typeface="Sondos"/>
                <a:cs typeface="Sondos"/>
                <a:sym typeface="Sondos"/>
              </a:rPr>
              <a:t> Limitadas a despesas extraordinárias do cargo.</a:t>
            </a:r>
          </a:p>
          <a:p>
            <a:pPr algn="just">
              <a:lnSpc>
                <a:spcPts val="3919"/>
              </a:lnSpc>
              <a:spcBef>
                <a:spcPct val="0"/>
              </a:spcBef>
            </a:pPr>
            <a:endParaRPr lang="en-US" sz="2799" u="none" strike="noStrike">
              <a:solidFill>
                <a:srgbClr val="000000"/>
              </a:solidFill>
              <a:latin typeface="Sondos"/>
              <a:ea typeface="Sondos"/>
              <a:cs typeface="Sondos"/>
              <a:sym typeface="Sondos"/>
            </a:endParaRPr>
          </a:p>
        </p:txBody>
      </p:sp>
      <p:grpSp>
        <p:nvGrpSpPr>
          <p:cNvPr id="9" name="Group 9"/>
          <p:cNvGrpSpPr/>
          <p:nvPr/>
        </p:nvGrpSpPr>
        <p:grpSpPr>
          <a:xfrm>
            <a:off x="-370920" y="9280071"/>
            <a:ext cx="19029840" cy="1429112"/>
            <a:chOff x="0" y="0"/>
            <a:chExt cx="25373121" cy="1905483"/>
          </a:xfrm>
        </p:grpSpPr>
        <p:grpSp>
          <p:nvGrpSpPr>
            <p:cNvPr id="10" name="Group 10"/>
            <p:cNvGrpSpPr/>
            <p:nvPr/>
          </p:nvGrpSpPr>
          <p:grpSpPr>
            <a:xfrm>
              <a:off x="0" y="0"/>
              <a:ext cx="25373121" cy="1905483"/>
              <a:chOff x="0" y="0"/>
              <a:chExt cx="5011974" cy="376392"/>
            </a:xfrm>
          </p:grpSpPr>
          <p:sp>
            <p:nvSpPr>
              <p:cNvPr id="11" name="Freeform 11"/>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2" name="TextBox 12"/>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3" name="Freeform 13"/>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4" name="Freeform 14"/>
          <p:cNvSpPr/>
          <p:nvPr/>
        </p:nvSpPr>
        <p:spPr>
          <a:xfrm>
            <a:off x="13337403" y="6053114"/>
            <a:ext cx="4104238" cy="3226957"/>
          </a:xfrm>
          <a:custGeom>
            <a:avLst/>
            <a:gdLst/>
            <a:ahLst/>
            <a:cxnLst/>
            <a:rect l="l" t="t" r="r" b="b"/>
            <a:pathLst>
              <a:path w="4104238" h="3226957">
                <a:moveTo>
                  <a:pt x="0" y="0"/>
                </a:moveTo>
                <a:lnTo>
                  <a:pt x="4104238" y="0"/>
                </a:lnTo>
                <a:lnTo>
                  <a:pt x="4104238" y="3226957"/>
                </a:lnTo>
                <a:lnTo>
                  <a:pt x="0" y="322695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828422" y="1076325"/>
            <a:ext cx="13637628"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6" name="TextBox 16"/>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GESTÃO DE PESSOAS - ESTRATÉGIA DE IMPLEMENTAÇÃO</a:t>
            </a:r>
          </a:p>
        </p:txBody>
      </p:sp>
      <p:sp>
        <p:nvSpPr>
          <p:cNvPr id="17" name="TextBox 17"/>
          <p:cNvSpPr txBox="1"/>
          <p:nvPr/>
        </p:nvSpPr>
        <p:spPr>
          <a:xfrm>
            <a:off x="14064500" y="6748403"/>
            <a:ext cx="3194800" cy="2258602"/>
          </a:xfrm>
          <a:prstGeom prst="rect">
            <a:avLst/>
          </a:prstGeom>
        </p:spPr>
        <p:txBody>
          <a:bodyPr lIns="0" tIns="0" rIns="0" bIns="0" rtlCol="0" anchor="t">
            <a:spAutoFit/>
          </a:bodyPr>
          <a:lstStyle/>
          <a:p>
            <a:pPr algn="ctr">
              <a:lnSpc>
                <a:spcPts val="2560"/>
              </a:lnSpc>
              <a:spcBef>
                <a:spcPct val="0"/>
              </a:spcBef>
            </a:pPr>
            <a:r>
              <a:rPr lang="en-US" sz="1828" spc="146">
                <a:solidFill>
                  <a:srgbClr val="000000"/>
                </a:solidFill>
                <a:latin typeface="Sondos"/>
                <a:ea typeface="Sondos"/>
                <a:cs typeface="Sondos"/>
                <a:sym typeface="Sondos"/>
              </a:rPr>
              <a:t> A grande pressão das demais carreiras era '</a:t>
            </a:r>
            <a:r>
              <a:rPr lang="en-US" sz="1828" b="1" spc="146">
                <a:solidFill>
                  <a:srgbClr val="000000"/>
                </a:solidFill>
                <a:latin typeface="Sondos Bold"/>
                <a:ea typeface="Sondos Bold"/>
                <a:cs typeface="Sondos Bold"/>
                <a:sym typeface="Sondos Bold"/>
              </a:rPr>
              <a:t>queremos o nosso bônus</a:t>
            </a:r>
            <a:r>
              <a:rPr lang="en-US" sz="1828" spc="146">
                <a:solidFill>
                  <a:srgbClr val="000000"/>
                </a:solidFill>
                <a:latin typeface="Sondos"/>
                <a:ea typeface="Sondos"/>
                <a:cs typeface="Sondos"/>
                <a:sym typeface="Sondos"/>
              </a:rPr>
              <a:t>'. E a gente conseguiu demonstrar que isso não seria mais uma política do governo.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211359" y="2906050"/>
            <a:ext cx="3951267" cy="8412432"/>
            <a:chOff x="0" y="0"/>
            <a:chExt cx="5688330" cy="12110720"/>
          </a:xfrm>
        </p:grpSpPr>
        <p:sp>
          <p:nvSpPr>
            <p:cNvPr id="3" name="Freeform 3"/>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2"/>
              <a:stretch>
                <a:fillRect l="-139478" r="-139478"/>
              </a:stretch>
            </a:blipFill>
          </p:spPr>
        </p:sp>
      </p:grpSp>
      <p:grpSp>
        <p:nvGrpSpPr>
          <p:cNvPr id="4" name="Group 4"/>
          <p:cNvGrpSpPr/>
          <p:nvPr/>
        </p:nvGrpSpPr>
        <p:grpSpPr>
          <a:xfrm>
            <a:off x="-370920" y="9280071"/>
            <a:ext cx="19029840" cy="1429112"/>
            <a:chOff x="0" y="0"/>
            <a:chExt cx="25373121" cy="1905483"/>
          </a:xfrm>
        </p:grpSpPr>
        <p:grpSp>
          <p:nvGrpSpPr>
            <p:cNvPr id="5" name="Group 5"/>
            <p:cNvGrpSpPr/>
            <p:nvPr/>
          </p:nvGrpSpPr>
          <p:grpSpPr>
            <a:xfrm>
              <a:off x="0" y="0"/>
              <a:ext cx="25373121" cy="1905483"/>
              <a:chOff x="0" y="0"/>
              <a:chExt cx="5011974" cy="376392"/>
            </a:xfrm>
          </p:grpSpPr>
          <p:sp>
            <p:nvSpPr>
              <p:cNvPr id="6" name="Freeform 6"/>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7" name="TextBox 7"/>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8" name="Freeform 8"/>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sp>
        <p:nvSpPr>
          <p:cNvPr id="9" name="Freeform 9"/>
          <p:cNvSpPr/>
          <p:nvPr/>
        </p:nvSpPr>
        <p:spPr>
          <a:xfrm>
            <a:off x="13670360" y="5996877"/>
            <a:ext cx="3974923" cy="3125283"/>
          </a:xfrm>
          <a:custGeom>
            <a:avLst/>
            <a:gdLst/>
            <a:ahLst/>
            <a:cxnLst/>
            <a:rect l="l" t="t" r="r" b="b"/>
            <a:pathLst>
              <a:path w="3974923" h="3125283">
                <a:moveTo>
                  <a:pt x="0" y="0"/>
                </a:moveTo>
                <a:lnTo>
                  <a:pt x="3974923" y="0"/>
                </a:lnTo>
                <a:lnTo>
                  <a:pt x="3974923" y="3125284"/>
                </a:lnTo>
                <a:lnTo>
                  <a:pt x="0" y="31252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028700" y="3755320"/>
            <a:ext cx="10766259" cy="5314315"/>
          </a:xfrm>
          <a:prstGeom prst="rect">
            <a:avLst/>
          </a:prstGeom>
        </p:spPr>
        <p:txBody>
          <a:bodyPr lIns="0" tIns="0" rIns="0" bIns="0" rtlCol="0" anchor="t">
            <a:spAutoFit/>
          </a:bodyPr>
          <a:lstStyle/>
          <a:p>
            <a:pPr algn="just">
              <a:lnSpc>
                <a:spcPts val="3919"/>
              </a:lnSpc>
            </a:pPr>
            <a:r>
              <a:rPr lang="en-US" sz="2799" b="1">
                <a:solidFill>
                  <a:srgbClr val="000000"/>
                </a:solidFill>
                <a:latin typeface="Sondos Bold"/>
                <a:ea typeface="Sondos Bold"/>
                <a:cs typeface="Sondos Bold"/>
                <a:sym typeface="Sondos Bold"/>
              </a:rPr>
              <a:t>O ART. 8º E A AVALIAÇÃO DE DESEMPENHO (PGD)</a:t>
            </a:r>
          </a:p>
          <a:p>
            <a:pPr algn="just">
              <a:lnSpc>
                <a:spcPts val="3500"/>
              </a:lnSpc>
            </a:pPr>
            <a:r>
              <a:rPr lang="en-US" sz="2500">
                <a:solidFill>
                  <a:srgbClr val="000000"/>
                </a:solidFill>
                <a:latin typeface="Sondos"/>
                <a:ea typeface="Sondos"/>
                <a:cs typeface="Sondos"/>
                <a:sym typeface="Sondos"/>
              </a:rPr>
              <a:t>O Artigo 8º estabelece que o desenvolvimento do servidor na carreira deve observar parâmetros específicos, como: o estabelecimento de requisitos que avaliem, entre outros aspectos, a contribuição do desempenho individual e coletivo para os resultados institucionais, a habilitação para o desenvolvimento de atividades mais complexas e o engajamento e comprometimento com o trabalho desempenhado. Nesse contexto, o Programa de Gestão e Desempenho (PGD) emerge como um importante instrumento de gestão, orientando tanto o desenvolvimento e desempenho dos servidores públicos. Atenção ao </a:t>
            </a:r>
            <a:r>
              <a:rPr lang="en-US" sz="2500" b="1">
                <a:solidFill>
                  <a:srgbClr val="000000"/>
                </a:solidFill>
                <a:latin typeface="Sondos Bold"/>
                <a:ea typeface="Sondos Bold"/>
                <a:cs typeface="Sondos Bold"/>
                <a:sym typeface="Sondos Bold"/>
              </a:rPr>
              <a:t>§ 2º O cumprimento de interstício temporal não deve ser utilizado como critério único para o desenvolvimento na carreira, mas combinado com outros critérios, em conformidade com os parâmetros listados no caput. </a:t>
            </a:r>
          </a:p>
        </p:txBody>
      </p:sp>
      <p:sp>
        <p:nvSpPr>
          <p:cNvPr id="11" name="TextBox 11"/>
          <p:cNvSpPr txBox="1"/>
          <p:nvPr/>
        </p:nvSpPr>
        <p:spPr>
          <a:xfrm>
            <a:off x="1028700" y="1057275"/>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GESTÃO DE PESSOAS - ESTRATÉGIA DE IMPLEMENTAÇÃO</a:t>
            </a:r>
          </a:p>
        </p:txBody>
      </p:sp>
      <p:sp>
        <p:nvSpPr>
          <p:cNvPr id="12" name="Freeform 12"/>
          <p:cNvSpPr/>
          <p:nvPr/>
        </p:nvSpPr>
        <p:spPr>
          <a:xfrm>
            <a:off x="14519218" y="-820612"/>
            <a:ext cx="3446309" cy="3589906"/>
          </a:xfrm>
          <a:custGeom>
            <a:avLst/>
            <a:gdLst/>
            <a:ahLst/>
            <a:cxnLst/>
            <a:rect l="l" t="t" r="r" b="b"/>
            <a:pathLst>
              <a:path w="3446309" h="3589906">
                <a:moveTo>
                  <a:pt x="0" y="0"/>
                </a:moveTo>
                <a:lnTo>
                  <a:pt x="3446310" y="0"/>
                </a:lnTo>
                <a:lnTo>
                  <a:pt x="3446310" y="3589906"/>
                </a:lnTo>
                <a:lnTo>
                  <a:pt x="0" y="35899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TextBox 13"/>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GESTÃO DE PESSOAS - ESTRATÉGIA DE IMPLEMENTAÇÃO</a:t>
            </a:r>
          </a:p>
        </p:txBody>
      </p:sp>
      <p:sp>
        <p:nvSpPr>
          <p:cNvPr id="14" name="TextBox 14"/>
          <p:cNvSpPr txBox="1"/>
          <p:nvPr/>
        </p:nvSpPr>
        <p:spPr>
          <a:xfrm>
            <a:off x="14395291" y="6686439"/>
            <a:ext cx="2997005" cy="2060230"/>
          </a:xfrm>
          <a:prstGeom prst="rect">
            <a:avLst/>
          </a:prstGeom>
        </p:spPr>
        <p:txBody>
          <a:bodyPr lIns="0" tIns="0" rIns="0" bIns="0" rtlCol="0" anchor="t">
            <a:spAutoFit/>
          </a:bodyPr>
          <a:lstStyle/>
          <a:p>
            <a:pPr algn="ctr">
              <a:lnSpc>
                <a:spcPts val="2385"/>
              </a:lnSpc>
              <a:spcBef>
                <a:spcPct val="0"/>
              </a:spcBef>
            </a:pPr>
            <a:r>
              <a:rPr lang="en-US" sz="1703" spc="136">
                <a:solidFill>
                  <a:srgbClr val="000000"/>
                </a:solidFill>
                <a:latin typeface="Sondos"/>
                <a:ea typeface="Sondos"/>
                <a:cs typeface="Sondos"/>
                <a:sym typeface="Sondos"/>
              </a:rPr>
              <a:t> A melhor forma de defender a estabilidade no serviço público é estimular a existência de bons mecanismos de avaliação, como o </a:t>
            </a:r>
            <a:r>
              <a:rPr lang="en-US" sz="1703" u="sng" spc="136">
                <a:solidFill>
                  <a:srgbClr val="000000"/>
                </a:solidFill>
                <a:latin typeface="Sondos"/>
                <a:ea typeface="Sondos"/>
                <a:cs typeface="Sondos"/>
                <a:sym typeface="Sondos"/>
                <a:hlinkClick r:id="rId8" tooltip="https://www.jota.info/executivo/governo-estendera-prazo-para-implementar-novo-pgd"/>
              </a:rPr>
              <a:t>Programa de Gestão de Desempenho (PGD)</a:t>
            </a:r>
            <a:r>
              <a:rPr lang="en-US" sz="1703" spc="136">
                <a:solidFill>
                  <a:srgbClr val="000000"/>
                </a:solidFill>
                <a:latin typeface="Sondos"/>
                <a:ea typeface="Sondos"/>
                <a:cs typeface="Sondos"/>
                <a:sym typeface="Sondos"/>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995240"/>
            <a:chOff x="0" y="0"/>
            <a:chExt cx="5011974" cy="262121"/>
          </a:xfrm>
        </p:grpSpPr>
        <p:sp>
          <p:nvSpPr>
            <p:cNvPr id="3" name="Freeform 3"/>
            <p:cNvSpPr/>
            <p:nvPr/>
          </p:nvSpPr>
          <p:spPr>
            <a:xfrm>
              <a:off x="0" y="0"/>
              <a:ext cx="5011974" cy="262121"/>
            </a:xfrm>
            <a:custGeom>
              <a:avLst/>
              <a:gdLst/>
              <a:ahLst/>
              <a:cxnLst/>
              <a:rect l="l" t="t" r="r" b="b"/>
              <a:pathLst>
                <a:path w="5011974" h="262121">
                  <a:moveTo>
                    <a:pt x="0" y="0"/>
                  </a:moveTo>
                  <a:lnTo>
                    <a:pt x="5011974" y="0"/>
                  </a:lnTo>
                  <a:lnTo>
                    <a:pt x="5011974" y="262121"/>
                  </a:lnTo>
                  <a:lnTo>
                    <a:pt x="0" y="262121"/>
                  </a:lnTo>
                  <a:close/>
                </a:path>
              </a:pathLst>
            </a:custGeom>
            <a:solidFill>
              <a:srgbClr val="92E4EB"/>
            </a:solidFill>
          </p:spPr>
        </p:sp>
        <p:sp>
          <p:nvSpPr>
            <p:cNvPr id="4" name="TextBox 4"/>
            <p:cNvSpPr txBox="1"/>
            <p:nvPr/>
          </p:nvSpPr>
          <p:spPr>
            <a:xfrm>
              <a:off x="0" y="-47625"/>
              <a:ext cx="5011974" cy="309746"/>
            </a:xfrm>
            <a:prstGeom prst="rect">
              <a:avLst/>
            </a:prstGeom>
          </p:spPr>
          <p:txBody>
            <a:bodyPr lIns="50800" tIns="50800" rIns="50800" bIns="50800" rtlCol="0" anchor="ctr"/>
            <a:lstStyle/>
            <a:p>
              <a:pPr algn="ctr">
                <a:lnSpc>
                  <a:spcPts val="3429"/>
                </a:lnSpc>
              </a:pPr>
              <a:endParaRPr/>
            </a:p>
          </p:txBody>
        </p:sp>
      </p:grpSp>
      <p:sp>
        <p:nvSpPr>
          <p:cNvPr id="5" name="Freeform 5"/>
          <p:cNvSpPr/>
          <p:nvPr/>
        </p:nvSpPr>
        <p:spPr>
          <a:xfrm>
            <a:off x="14841691" y="-112681"/>
            <a:ext cx="3446309" cy="3589906"/>
          </a:xfrm>
          <a:custGeom>
            <a:avLst/>
            <a:gdLst/>
            <a:ahLst/>
            <a:cxnLst/>
            <a:rect l="l" t="t" r="r" b="b"/>
            <a:pathLst>
              <a:path w="3446309" h="3589906">
                <a:moveTo>
                  <a:pt x="0" y="0"/>
                </a:moveTo>
                <a:lnTo>
                  <a:pt x="3446309" y="0"/>
                </a:lnTo>
                <a:lnTo>
                  <a:pt x="3446309" y="3589905"/>
                </a:lnTo>
                <a:lnTo>
                  <a:pt x="0" y="35899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271207" y="3004682"/>
            <a:ext cx="3951267" cy="8412432"/>
            <a:chOff x="0" y="0"/>
            <a:chExt cx="5688330" cy="12110720"/>
          </a:xfrm>
        </p:grpSpPr>
        <p:sp>
          <p:nvSpPr>
            <p:cNvPr id="7" name="Freeform 7"/>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4"/>
              <a:stretch>
                <a:fillRect l="-139478" r="-139478"/>
              </a:stretch>
            </a:blipFill>
          </p:spPr>
        </p:sp>
      </p:grpSp>
      <p:grpSp>
        <p:nvGrpSpPr>
          <p:cNvPr id="8" name="Group 8"/>
          <p:cNvGrpSpPr/>
          <p:nvPr/>
        </p:nvGrpSpPr>
        <p:grpSpPr>
          <a:xfrm>
            <a:off x="-370920" y="9280071"/>
            <a:ext cx="19029840" cy="1429112"/>
            <a:chOff x="0" y="0"/>
            <a:chExt cx="25373121" cy="1905483"/>
          </a:xfrm>
        </p:grpSpPr>
        <p:grpSp>
          <p:nvGrpSpPr>
            <p:cNvPr id="9" name="Group 9"/>
            <p:cNvGrpSpPr/>
            <p:nvPr/>
          </p:nvGrpSpPr>
          <p:grpSpPr>
            <a:xfrm>
              <a:off x="0" y="0"/>
              <a:ext cx="25373121" cy="1905483"/>
              <a:chOff x="0" y="0"/>
              <a:chExt cx="5011974" cy="376392"/>
            </a:xfrm>
          </p:grpSpPr>
          <p:sp>
            <p:nvSpPr>
              <p:cNvPr id="10" name="Freeform 10"/>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1" name="TextBox 11"/>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2" name="Freeform 12"/>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3" name="Freeform 13"/>
          <p:cNvSpPr/>
          <p:nvPr/>
        </p:nvSpPr>
        <p:spPr>
          <a:xfrm>
            <a:off x="13337403" y="6053114"/>
            <a:ext cx="4104238" cy="3226957"/>
          </a:xfrm>
          <a:custGeom>
            <a:avLst/>
            <a:gdLst/>
            <a:ahLst/>
            <a:cxnLst/>
            <a:rect l="l" t="t" r="r" b="b"/>
            <a:pathLst>
              <a:path w="4104238" h="3226957">
                <a:moveTo>
                  <a:pt x="0" y="0"/>
                </a:moveTo>
                <a:lnTo>
                  <a:pt x="4104238" y="0"/>
                </a:lnTo>
                <a:lnTo>
                  <a:pt x="4104238" y="3226957"/>
                </a:lnTo>
                <a:lnTo>
                  <a:pt x="0" y="322695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828422" y="1076325"/>
            <a:ext cx="13637628"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5" name="TextBox 15"/>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GESTÃO DE PESSOAS - ESTRATÉGIA DE IMPLEMENTAÇÃO</a:t>
            </a:r>
          </a:p>
        </p:txBody>
      </p:sp>
      <p:sp>
        <p:nvSpPr>
          <p:cNvPr id="16" name="TextBox 16"/>
          <p:cNvSpPr txBox="1"/>
          <p:nvPr/>
        </p:nvSpPr>
        <p:spPr>
          <a:xfrm>
            <a:off x="1028700" y="8734147"/>
            <a:ext cx="11075857" cy="775343"/>
          </a:xfrm>
          <a:prstGeom prst="rect">
            <a:avLst/>
          </a:prstGeom>
        </p:spPr>
        <p:txBody>
          <a:bodyPr lIns="0" tIns="0" rIns="0" bIns="0" rtlCol="0" anchor="t">
            <a:spAutoFit/>
          </a:bodyPr>
          <a:lstStyle/>
          <a:p>
            <a:pPr algn="just">
              <a:lnSpc>
                <a:spcPts val="2124"/>
              </a:lnSpc>
            </a:pPr>
            <a:r>
              <a:rPr lang="en-US" sz="1517" b="1">
                <a:solidFill>
                  <a:srgbClr val="000000"/>
                </a:solidFill>
                <a:latin typeface="Sondos Bold"/>
                <a:ea typeface="Sondos Bold"/>
                <a:cs typeface="Sondos Bold"/>
                <a:sym typeface="Sondos Bold"/>
              </a:rPr>
              <a:t>Portal do PGD </a:t>
            </a:r>
          </a:p>
          <a:p>
            <a:pPr algn="just">
              <a:lnSpc>
                <a:spcPts val="2124"/>
              </a:lnSpc>
            </a:pPr>
            <a:r>
              <a:rPr lang="en-US" sz="1517" b="1">
                <a:solidFill>
                  <a:srgbClr val="000000"/>
                </a:solidFill>
                <a:latin typeface="Sondos Bold"/>
                <a:ea typeface="Sondos Bold"/>
                <a:cs typeface="Sondos Bold"/>
                <a:sym typeface="Sondos Bold"/>
              </a:rPr>
              <a:t>Acesse </a:t>
            </a:r>
            <a:r>
              <a:rPr lang="en-US" sz="1517" b="1" u="sng">
                <a:solidFill>
                  <a:srgbClr val="000000"/>
                </a:solidFill>
                <a:latin typeface="Sondos Bold"/>
                <a:ea typeface="Sondos Bold"/>
                <a:cs typeface="Sondos Bold"/>
                <a:sym typeface="Sondos Bold"/>
                <a:hlinkClick r:id="rId8" tooltip="https://www.gov.br/servidor/pt-br/assuntos/programa-de-gestao"/>
              </a:rPr>
              <a:t>https://www.gov.br/servidor/pt-br/assuntos/programa-de-gestao</a:t>
            </a:r>
            <a:r>
              <a:rPr lang="en-US" sz="1517" b="1">
                <a:solidFill>
                  <a:srgbClr val="000000"/>
                </a:solidFill>
                <a:latin typeface="Sondos Bold"/>
                <a:ea typeface="Sondos Bold"/>
                <a:cs typeface="Sondos Bold"/>
                <a:sym typeface="Sondos Bold"/>
              </a:rPr>
              <a:t> e fique por dentro de como irá funcionar o PGD.</a:t>
            </a:r>
          </a:p>
          <a:p>
            <a:pPr algn="just">
              <a:lnSpc>
                <a:spcPts val="2124"/>
              </a:lnSpc>
            </a:pPr>
            <a:r>
              <a:rPr lang="en-US" sz="1517" b="1">
                <a:solidFill>
                  <a:srgbClr val="000000"/>
                </a:solidFill>
                <a:latin typeface="Sondos Bold"/>
                <a:ea typeface="Sondos Bold"/>
                <a:cs typeface="Sondos Bold"/>
                <a:sym typeface="Sondos Bold"/>
              </a:rPr>
              <a:t> </a:t>
            </a:r>
          </a:p>
        </p:txBody>
      </p:sp>
      <p:sp>
        <p:nvSpPr>
          <p:cNvPr id="17" name="TextBox 17"/>
          <p:cNvSpPr txBox="1"/>
          <p:nvPr/>
        </p:nvSpPr>
        <p:spPr>
          <a:xfrm>
            <a:off x="1028700" y="3927410"/>
            <a:ext cx="10923906" cy="4452785"/>
          </a:xfrm>
          <a:prstGeom prst="rect">
            <a:avLst/>
          </a:prstGeom>
        </p:spPr>
        <p:txBody>
          <a:bodyPr lIns="0" tIns="0" rIns="0" bIns="0" rtlCol="0" anchor="t">
            <a:spAutoFit/>
          </a:bodyPr>
          <a:lstStyle/>
          <a:p>
            <a:pPr algn="just">
              <a:lnSpc>
                <a:spcPts val="3945"/>
              </a:lnSpc>
            </a:pPr>
            <a:r>
              <a:rPr lang="en-US" sz="2818" b="1">
                <a:solidFill>
                  <a:srgbClr val="000000"/>
                </a:solidFill>
                <a:latin typeface="Sondos Bold"/>
                <a:ea typeface="Sondos Bold"/>
                <a:cs typeface="Sondos Bold"/>
                <a:sym typeface="Sondos Bold"/>
              </a:rPr>
              <a:t>A GDASS E  A AVALIAÇÃO DE DESEMPENHO (PGD).</a:t>
            </a:r>
          </a:p>
          <a:p>
            <a:pPr algn="just">
              <a:lnSpc>
                <a:spcPts val="3945"/>
              </a:lnSpc>
            </a:pPr>
            <a:r>
              <a:rPr lang="en-US" sz="2818">
                <a:solidFill>
                  <a:srgbClr val="000000"/>
                </a:solidFill>
                <a:latin typeface="Sondos"/>
                <a:ea typeface="Sondos"/>
                <a:cs typeface="Sondos"/>
                <a:sym typeface="Sondos"/>
              </a:rPr>
              <a:t>A Gratificação de Desempenho de Atividade do Seguro Social (GDASS) foi instituída para ser concedida aos integrantes da Carreira do Seguro Social que exercem atividades inerentes às atribuições de seus cargos no Instituto Nacional do Seguro Social (INSS), com base no desempenho institucional e individual. Nesse contexto, o Programa de Gestão e Desempenho (PGD) emerge como um instrumento de gestão que disciplina o desenvolvimento e a mensuração das atividades realizadas pelos servidores, priorizando a entrega de resultados e a qualidade dos serviços prestados à sociedade.</a:t>
            </a:r>
          </a:p>
        </p:txBody>
      </p:sp>
      <p:sp>
        <p:nvSpPr>
          <p:cNvPr id="18" name="TextBox 18"/>
          <p:cNvSpPr txBox="1"/>
          <p:nvPr/>
        </p:nvSpPr>
        <p:spPr>
          <a:xfrm>
            <a:off x="14064500" y="6898324"/>
            <a:ext cx="3194800" cy="2045603"/>
          </a:xfrm>
          <a:prstGeom prst="rect">
            <a:avLst/>
          </a:prstGeom>
        </p:spPr>
        <p:txBody>
          <a:bodyPr lIns="0" tIns="0" rIns="0" bIns="0" rtlCol="0" anchor="t">
            <a:spAutoFit/>
          </a:bodyPr>
          <a:lstStyle/>
          <a:p>
            <a:pPr algn="ctr">
              <a:lnSpc>
                <a:spcPts val="2750"/>
              </a:lnSpc>
              <a:spcBef>
                <a:spcPct val="0"/>
              </a:spcBef>
            </a:pPr>
            <a:r>
              <a:rPr lang="en-US" sz="1964" spc="157">
                <a:solidFill>
                  <a:srgbClr val="000000"/>
                </a:solidFill>
                <a:latin typeface="Sondos"/>
                <a:ea typeface="Sondos"/>
                <a:cs typeface="Sondos"/>
                <a:sym typeface="Sondos"/>
              </a:rPr>
              <a:t>Então, hoje, se a pessoa não cumprir, já pode ter redução do salário, ela já pode ter, sistematicamente, uma avaliação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924396">
            <a:off x="323606" y="-1549792"/>
            <a:ext cx="4055539" cy="11934702"/>
            <a:chOff x="0" y="0"/>
            <a:chExt cx="1931358" cy="5683631"/>
          </a:xfrm>
        </p:grpSpPr>
        <p:sp>
          <p:nvSpPr>
            <p:cNvPr id="3" name="Freeform 3"/>
            <p:cNvSpPr/>
            <p:nvPr/>
          </p:nvSpPr>
          <p:spPr>
            <a:xfrm flipH="1">
              <a:off x="0" y="0"/>
              <a:ext cx="1931358" cy="5683631"/>
            </a:xfrm>
            <a:custGeom>
              <a:avLst/>
              <a:gdLst/>
              <a:ahLst/>
              <a:cxnLst/>
              <a:rect l="l" t="t" r="r" b="b"/>
              <a:pathLst>
                <a:path w="1931358" h="5683631">
                  <a:moveTo>
                    <a:pt x="1931358" y="5683631"/>
                  </a:moveTo>
                  <a:lnTo>
                    <a:pt x="1931358" y="0"/>
                  </a:lnTo>
                  <a:lnTo>
                    <a:pt x="0" y="0"/>
                  </a:lnTo>
                  <a:lnTo>
                    <a:pt x="0" y="5683631"/>
                  </a:lnTo>
                  <a:lnTo>
                    <a:pt x="1931358" y="5683631"/>
                  </a:lnTo>
                  <a:close/>
                </a:path>
              </a:pathLst>
            </a:custGeom>
            <a:blipFill>
              <a:blip r:embed="rId2"/>
              <a:stretch>
                <a:fillRect l="-211901" r="-211901"/>
              </a:stretch>
            </a:blipFill>
          </p:spPr>
        </p:sp>
      </p:grpSp>
      <p:grpSp>
        <p:nvGrpSpPr>
          <p:cNvPr id="4" name="Group 4"/>
          <p:cNvGrpSpPr/>
          <p:nvPr/>
        </p:nvGrpSpPr>
        <p:grpSpPr>
          <a:xfrm rot="924396">
            <a:off x="-4461874" y="-2404928"/>
            <a:ext cx="5137741" cy="11626767"/>
            <a:chOff x="0" y="0"/>
            <a:chExt cx="1353150" cy="3062194"/>
          </a:xfrm>
        </p:grpSpPr>
        <p:sp>
          <p:nvSpPr>
            <p:cNvPr id="5" name="Freeform 5"/>
            <p:cNvSpPr/>
            <p:nvPr/>
          </p:nvSpPr>
          <p:spPr>
            <a:xfrm>
              <a:off x="0" y="0"/>
              <a:ext cx="1353150" cy="3062194"/>
            </a:xfrm>
            <a:custGeom>
              <a:avLst/>
              <a:gdLst/>
              <a:ahLst/>
              <a:cxnLst/>
              <a:rect l="l" t="t" r="r" b="b"/>
              <a:pathLst>
                <a:path w="1353150" h="3062194">
                  <a:moveTo>
                    <a:pt x="0" y="0"/>
                  </a:moveTo>
                  <a:lnTo>
                    <a:pt x="1353150" y="0"/>
                  </a:lnTo>
                  <a:lnTo>
                    <a:pt x="1353150" y="3062194"/>
                  </a:lnTo>
                  <a:lnTo>
                    <a:pt x="0" y="3062194"/>
                  </a:lnTo>
                  <a:close/>
                </a:path>
              </a:pathLst>
            </a:custGeom>
            <a:solidFill>
              <a:srgbClr val="92E4EB"/>
            </a:solidFill>
          </p:spPr>
        </p:sp>
        <p:sp>
          <p:nvSpPr>
            <p:cNvPr id="6" name="TextBox 6"/>
            <p:cNvSpPr txBox="1"/>
            <p:nvPr/>
          </p:nvSpPr>
          <p:spPr>
            <a:xfrm>
              <a:off x="0" y="-47625"/>
              <a:ext cx="1353150" cy="3109819"/>
            </a:xfrm>
            <a:prstGeom prst="rect">
              <a:avLst/>
            </a:prstGeom>
          </p:spPr>
          <p:txBody>
            <a:bodyPr lIns="50800" tIns="50800" rIns="50800" bIns="50800" rtlCol="0" anchor="ctr"/>
            <a:lstStyle/>
            <a:p>
              <a:pPr algn="ctr">
                <a:lnSpc>
                  <a:spcPts val="3429"/>
                </a:lnSpc>
              </a:pPr>
              <a:endParaRPr/>
            </a:p>
          </p:txBody>
        </p:sp>
      </p:grpSp>
      <p:grpSp>
        <p:nvGrpSpPr>
          <p:cNvPr id="7" name="Group 7"/>
          <p:cNvGrpSpPr/>
          <p:nvPr/>
        </p:nvGrpSpPr>
        <p:grpSpPr>
          <a:xfrm>
            <a:off x="-310374" y="9695399"/>
            <a:ext cx="19029840" cy="1140013"/>
            <a:chOff x="0" y="0"/>
            <a:chExt cx="5011974" cy="300250"/>
          </a:xfrm>
        </p:grpSpPr>
        <p:sp>
          <p:nvSpPr>
            <p:cNvPr id="8" name="Freeform 8"/>
            <p:cNvSpPr/>
            <p:nvPr/>
          </p:nvSpPr>
          <p:spPr>
            <a:xfrm>
              <a:off x="0" y="0"/>
              <a:ext cx="5011974" cy="300250"/>
            </a:xfrm>
            <a:custGeom>
              <a:avLst/>
              <a:gdLst/>
              <a:ahLst/>
              <a:cxnLst/>
              <a:rect l="l" t="t" r="r" b="b"/>
              <a:pathLst>
                <a:path w="5011974" h="300250">
                  <a:moveTo>
                    <a:pt x="0" y="0"/>
                  </a:moveTo>
                  <a:lnTo>
                    <a:pt x="5011974" y="0"/>
                  </a:lnTo>
                  <a:lnTo>
                    <a:pt x="5011974" y="300250"/>
                  </a:lnTo>
                  <a:lnTo>
                    <a:pt x="0" y="300250"/>
                  </a:lnTo>
                  <a:close/>
                </a:path>
              </a:pathLst>
            </a:custGeom>
            <a:solidFill>
              <a:srgbClr val="5D5D5D"/>
            </a:solidFill>
          </p:spPr>
        </p:sp>
        <p:sp>
          <p:nvSpPr>
            <p:cNvPr id="9" name="TextBox 9"/>
            <p:cNvSpPr txBox="1"/>
            <p:nvPr/>
          </p:nvSpPr>
          <p:spPr>
            <a:xfrm>
              <a:off x="0" y="-47625"/>
              <a:ext cx="5011974" cy="347875"/>
            </a:xfrm>
            <a:prstGeom prst="rect">
              <a:avLst/>
            </a:prstGeom>
          </p:spPr>
          <p:txBody>
            <a:bodyPr lIns="50800" tIns="50800" rIns="50800" bIns="50800" rtlCol="0" anchor="ctr"/>
            <a:lstStyle/>
            <a:p>
              <a:pPr algn="ctr">
                <a:lnSpc>
                  <a:spcPts val="3429"/>
                </a:lnSpc>
              </a:pPr>
              <a:endParaRPr/>
            </a:p>
          </p:txBody>
        </p:sp>
      </p:grpSp>
      <p:sp>
        <p:nvSpPr>
          <p:cNvPr id="10" name="TextBox 10"/>
          <p:cNvSpPr txBox="1"/>
          <p:nvPr/>
        </p:nvSpPr>
        <p:spPr>
          <a:xfrm>
            <a:off x="6103664" y="2660501"/>
            <a:ext cx="11155636" cy="988182"/>
          </a:xfrm>
          <a:prstGeom prst="rect">
            <a:avLst/>
          </a:prstGeom>
        </p:spPr>
        <p:txBody>
          <a:bodyPr lIns="0" tIns="0" rIns="0" bIns="0" rtlCol="0" anchor="t">
            <a:spAutoFit/>
          </a:bodyPr>
          <a:lstStyle/>
          <a:p>
            <a:pPr algn="r">
              <a:lnSpc>
                <a:spcPts val="3878"/>
              </a:lnSpc>
            </a:pPr>
            <a:r>
              <a:rPr lang="en-US" sz="3591">
                <a:solidFill>
                  <a:srgbClr val="92E4EB"/>
                </a:solidFill>
                <a:latin typeface="Intro Rust"/>
                <a:ea typeface="Intro Rust"/>
                <a:cs typeface="Intro Rust"/>
                <a:sym typeface="Intro Rust"/>
              </a:rPr>
              <a:t>GESTÃO DE PESSOAS - RISCOS SOB A REALIDADE DO INSS</a:t>
            </a:r>
          </a:p>
        </p:txBody>
      </p:sp>
      <p:sp>
        <p:nvSpPr>
          <p:cNvPr id="11" name="TextBox 11"/>
          <p:cNvSpPr txBox="1"/>
          <p:nvPr/>
        </p:nvSpPr>
        <p:spPr>
          <a:xfrm>
            <a:off x="3918212" y="1085850"/>
            <a:ext cx="13341088" cy="1221570"/>
          </a:xfrm>
          <a:prstGeom prst="rect">
            <a:avLst/>
          </a:prstGeom>
        </p:spPr>
        <p:txBody>
          <a:bodyPr lIns="0" tIns="0" rIns="0" bIns="0" rtlCol="0" anchor="t">
            <a:spAutoFit/>
          </a:bodyPr>
          <a:lstStyle/>
          <a:p>
            <a:pPr algn="r">
              <a:lnSpc>
                <a:spcPts val="4776"/>
              </a:lnSpc>
            </a:pPr>
            <a:r>
              <a:rPr lang="en-US" sz="4422">
                <a:solidFill>
                  <a:srgbClr val="92E4EB"/>
                </a:solidFill>
                <a:latin typeface="Intro Rust"/>
                <a:ea typeface="Intro Rust"/>
                <a:cs typeface="Intro Rust"/>
                <a:sym typeface="Intro Rust"/>
              </a:rPr>
              <a:t>TRÊS EIXOS PARA A REFORMA ADMINISTRATIVA SOB A GESTÃO DE LULA</a:t>
            </a:r>
          </a:p>
        </p:txBody>
      </p:sp>
      <p:grpSp>
        <p:nvGrpSpPr>
          <p:cNvPr id="12" name="Group 12"/>
          <p:cNvGrpSpPr/>
          <p:nvPr/>
        </p:nvGrpSpPr>
        <p:grpSpPr>
          <a:xfrm>
            <a:off x="-370920" y="9280071"/>
            <a:ext cx="19029840" cy="1429112"/>
            <a:chOff x="0" y="0"/>
            <a:chExt cx="25373121" cy="1905483"/>
          </a:xfrm>
        </p:grpSpPr>
        <p:grpSp>
          <p:nvGrpSpPr>
            <p:cNvPr id="13" name="Group 13"/>
            <p:cNvGrpSpPr/>
            <p:nvPr/>
          </p:nvGrpSpPr>
          <p:grpSpPr>
            <a:xfrm>
              <a:off x="0" y="0"/>
              <a:ext cx="25373121" cy="1905483"/>
              <a:chOff x="0" y="0"/>
              <a:chExt cx="5011974" cy="376392"/>
            </a:xfrm>
          </p:grpSpPr>
          <p:sp>
            <p:nvSpPr>
              <p:cNvPr id="14" name="Freeform 14"/>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5" name="TextBox 15"/>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6" name="Freeform 16"/>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sp>
        <p:nvSpPr>
          <p:cNvPr id="17" name="Freeform 17"/>
          <p:cNvSpPr/>
          <p:nvPr/>
        </p:nvSpPr>
        <p:spPr>
          <a:xfrm>
            <a:off x="822530" y="3408456"/>
            <a:ext cx="3990227" cy="3137316"/>
          </a:xfrm>
          <a:custGeom>
            <a:avLst/>
            <a:gdLst/>
            <a:ahLst/>
            <a:cxnLst/>
            <a:rect l="l" t="t" r="r" b="b"/>
            <a:pathLst>
              <a:path w="3990227" h="3137316">
                <a:moveTo>
                  <a:pt x="0" y="0"/>
                </a:moveTo>
                <a:lnTo>
                  <a:pt x="3990227" y="0"/>
                </a:lnTo>
                <a:lnTo>
                  <a:pt x="3990227" y="3137315"/>
                </a:lnTo>
                <a:lnTo>
                  <a:pt x="0" y="31373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TextBox 18"/>
          <p:cNvSpPr txBox="1"/>
          <p:nvPr/>
        </p:nvSpPr>
        <p:spPr>
          <a:xfrm>
            <a:off x="1611663" y="4125732"/>
            <a:ext cx="3078858" cy="2216737"/>
          </a:xfrm>
          <a:prstGeom prst="rect">
            <a:avLst/>
          </a:prstGeom>
        </p:spPr>
        <p:txBody>
          <a:bodyPr lIns="0" tIns="0" rIns="0" bIns="0" rtlCol="0" anchor="t">
            <a:spAutoFit/>
          </a:bodyPr>
          <a:lstStyle/>
          <a:p>
            <a:pPr algn="ctr">
              <a:lnSpc>
                <a:spcPts val="2964"/>
              </a:lnSpc>
              <a:spcBef>
                <a:spcPct val="0"/>
              </a:spcBef>
            </a:pPr>
            <a:r>
              <a:rPr lang="en-US" sz="2117" spc="169">
                <a:solidFill>
                  <a:srgbClr val="000000"/>
                </a:solidFill>
                <a:latin typeface="Sondos"/>
                <a:ea typeface="Sondos"/>
                <a:cs typeface="Sondos"/>
                <a:sym typeface="Sondos"/>
              </a:rPr>
              <a:t>Então, hoje, se a pessoa não cumprir, já pode ter redução do salário, ela já pode ter, sistematicamente, uma avaliação.</a:t>
            </a:r>
          </a:p>
        </p:txBody>
      </p:sp>
      <p:sp>
        <p:nvSpPr>
          <p:cNvPr id="19" name="TextBox 19"/>
          <p:cNvSpPr txBox="1"/>
          <p:nvPr/>
        </p:nvSpPr>
        <p:spPr>
          <a:xfrm>
            <a:off x="5423614" y="3669010"/>
            <a:ext cx="11835686" cy="5939387"/>
          </a:xfrm>
          <a:prstGeom prst="rect">
            <a:avLst/>
          </a:prstGeom>
        </p:spPr>
        <p:txBody>
          <a:bodyPr lIns="0" tIns="0" rIns="0" bIns="0" rtlCol="0" anchor="t">
            <a:spAutoFit/>
          </a:bodyPr>
          <a:lstStyle/>
          <a:p>
            <a:pPr marL="0" lvl="0" indent="0" algn="just">
              <a:lnSpc>
                <a:spcPts val="3907"/>
              </a:lnSpc>
              <a:spcBef>
                <a:spcPct val="0"/>
              </a:spcBef>
            </a:pPr>
            <a:r>
              <a:rPr lang="en-US" sz="2790" b="1">
                <a:solidFill>
                  <a:srgbClr val="000000"/>
                </a:solidFill>
                <a:latin typeface="Sondos Bold"/>
                <a:ea typeface="Sondos Bold"/>
                <a:cs typeface="Sondos Bold"/>
                <a:sym typeface="Sondos Bold"/>
              </a:rPr>
              <a:t>Riscos no INSS com a implementação da Portaria 5127 e do PGD.</a:t>
            </a:r>
          </a:p>
          <a:p>
            <a:pPr marL="0" lvl="0" indent="0" algn="just">
              <a:lnSpc>
                <a:spcPts val="3907"/>
              </a:lnSpc>
              <a:spcBef>
                <a:spcPct val="0"/>
              </a:spcBef>
            </a:pPr>
            <a:r>
              <a:rPr lang="en-US" sz="2790" b="1" u="none" strike="noStrike">
                <a:solidFill>
                  <a:srgbClr val="000000"/>
                </a:solidFill>
                <a:latin typeface="Sondos Bold"/>
                <a:ea typeface="Sondos Bold"/>
                <a:cs typeface="Sondos Bold"/>
                <a:sym typeface="Sondos Bold"/>
              </a:rPr>
              <a:t>Pressão por Resultados: </a:t>
            </a:r>
            <a:r>
              <a:rPr lang="en-US" sz="2790" u="none" strike="noStrike">
                <a:solidFill>
                  <a:srgbClr val="000000"/>
                </a:solidFill>
                <a:latin typeface="Sondos"/>
                <a:ea typeface="Sondos"/>
                <a:cs typeface="Sondos"/>
                <a:sym typeface="Sondos"/>
              </a:rPr>
              <a:t>O PGD estabelece um foco intenso em métricas de desempenho,  aumentando a carga de trabalho, resultando em estresse e desmotivação.</a:t>
            </a:r>
          </a:p>
          <a:p>
            <a:pPr marL="0" lvl="0" indent="0" algn="just">
              <a:lnSpc>
                <a:spcPts val="3907"/>
              </a:lnSpc>
              <a:spcBef>
                <a:spcPct val="0"/>
              </a:spcBef>
            </a:pPr>
            <a:r>
              <a:rPr lang="en-US" sz="2790" b="1" u="none" strike="noStrike">
                <a:solidFill>
                  <a:srgbClr val="000000"/>
                </a:solidFill>
                <a:latin typeface="Sondos Bold"/>
                <a:ea typeface="Sondos Bold"/>
                <a:cs typeface="Sondos Bold"/>
                <a:sym typeface="Sondos Bold"/>
              </a:rPr>
              <a:t>Desvalorização da Experiência: </a:t>
            </a:r>
            <a:r>
              <a:rPr lang="en-US" sz="2790" u="none" strike="noStrike">
                <a:solidFill>
                  <a:srgbClr val="000000"/>
                </a:solidFill>
                <a:latin typeface="Sondos"/>
                <a:ea typeface="Sondos"/>
                <a:cs typeface="Sondos"/>
                <a:sym typeface="Sondos"/>
              </a:rPr>
              <a:t>A ênfase em resultados quantitativos pode negligenciar a complexidade das atividades, levando a uma avaliação injusta.</a:t>
            </a:r>
          </a:p>
          <a:p>
            <a:pPr marL="0" lvl="0" indent="0" algn="just">
              <a:lnSpc>
                <a:spcPts val="3907"/>
              </a:lnSpc>
              <a:spcBef>
                <a:spcPct val="0"/>
              </a:spcBef>
            </a:pPr>
            <a:r>
              <a:rPr lang="en-US" sz="2790" b="1" u="none" strike="noStrike">
                <a:solidFill>
                  <a:srgbClr val="000000"/>
                </a:solidFill>
                <a:latin typeface="Sondos Bold"/>
                <a:ea typeface="Sondos Bold"/>
                <a:cs typeface="Sondos Bold"/>
                <a:sym typeface="Sondos Bold"/>
              </a:rPr>
              <a:t>Impacto na Qualidade dos Serviços: </a:t>
            </a:r>
            <a:r>
              <a:rPr lang="en-US" sz="2790" u="none" strike="noStrike">
                <a:solidFill>
                  <a:srgbClr val="000000"/>
                </a:solidFill>
                <a:latin typeface="Sondos"/>
                <a:ea typeface="Sondos"/>
                <a:cs typeface="Sondos"/>
                <a:sym typeface="Sondos"/>
              </a:rPr>
              <a:t>A pressão para atender a metas pode comprometer a qualidade dos serviços prestados.</a:t>
            </a:r>
          </a:p>
          <a:p>
            <a:pPr marL="0" lvl="0" indent="0" algn="just">
              <a:lnSpc>
                <a:spcPts val="3907"/>
              </a:lnSpc>
              <a:spcBef>
                <a:spcPct val="0"/>
              </a:spcBef>
            </a:pPr>
            <a:r>
              <a:rPr lang="en-US" sz="2790" b="1" u="none" strike="noStrike">
                <a:solidFill>
                  <a:srgbClr val="000000"/>
                </a:solidFill>
                <a:latin typeface="Sondos Bold"/>
                <a:ea typeface="Sondos Bold"/>
                <a:cs typeface="Sondos Bold"/>
                <a:sym typeface="Sondos Bold"/>
              </a:rPr>
              <a:t>Escassez de Recursos: </a:t>
            </a:r>
            <a:r>
              <a:rPr lang="en-US" sz="2790" u="none" strike="noStrike">
                <a:solidFill>
                  <a:srgbClr val="000000"/>
                </a:solidFill>
                <a:latin typeface="Sondos"/>
                <a:ea typeface="Sondos"/>
                <a:cs typeface="Sondos"/>
                <a:sym typeface="Sondos"/>
              </a:rPr>
              <a:t>A falta de efetivos e recursos no INSS agrava a situação, resultando em sobrecarga de trabalho e dificuldade em atender às exigências do PGD.</a:t>
            </a:r>
          </a:p>
          <a:p>
            <a:pPr marL="0" lvl="0" indent="0" algn="just">
              <a:lnSpc>
                <a:spcPts val="3907"/>
              </a:lnSpc>
              <a:spcBef>
                <a:spcPct val="0"/>
              </a:spcBef>
            </a:pPr>
            <a:endParaRPr lang="en-US" sz="2790" u="none" strike="noStrike">
              <a:solidFill>
                <a:srgbClr val="000000"/>
              </a:solidFill>
              <a:latin typeface="Sondos"/>
              <a:ea typeface="Sondos"/>
              <a:cs typeface="Sondos"/>
              <a:sym typeface="Sondo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591601"/>
            <a:chOff x="0" y="0"/>
            <a:chExt cx="5011974" cy="155813"/>
          </a:xfrm>
        </p:grpSpPr>
        <p:sp>
          <p:nvSpPr>
            <p:cNvPr id="3" name="Freeform 3"/>
            <p:cNvSpPr/>
            <p:nvPr/>
          </p:nvSpPr>
          <p:spPr>
            <a:xfrm>
              <a:off x="0" y="0"/>
              <a:ext cx="5011974" cy="155813"/>
            </a:xfrm>
            <a:custGeom>
              <a:avLst/>
              <a:gdLst/>
              <a:ahLst/>
              <a:cxnLst/>
              <a:rect l="l" t="t" r="r" b="b"/>
              <a:pathLst>
                <a:path w="5011974" h="155813">
                  <a:moveTo>
                    <a:pt x="0" y="0"/>
                  </a:moveTo>
                  <a:lnTo>
                    <a:pt x="5011974" y="0"/>
                  </a:lnTo>
                  <a:lnTo>
                    <a:pt x="5011974" y="155813"/>
                  </a:lnTo>
                  <a:lnTo>
                    <a:pt x="0" y="155813"/>
                  </a:lnTo>
                  <a:close/>
                </a:path>
              </a:pathLst>
            </a:custGeom>
            <a:solidFill>
              <a:srgbClr val="92E4EB"/>
            </a:solidFill>
          </p:spPr>
        </p:sp>
        <p:sp>
          <p:nvSpPr>
            <p:cNvPr id="4" name="TextBox 4"/>
            <p:cNvSpPr txBox="1"/>
            <p:nvPr/>
          </p:nvSpPr>
          <p:spPr>
            <a:xfrm>
              <a:off x="0" y="-47625"/>
              <a:ext cx="5011974" cy="203438"/>
            </a:xfrm>
            <a:prstGeom prst="rect">
              <a:avLst/>
            </a:prstGeom>
          </p:spPr>
          <p:txBody>
            <a:bodyPr lIns="50800" tIns="50800" rIns="50800" bIns="50800" rtlCol="0" anchor="ctr"/>
            <a:lstStyle/>
            <a:p>
              <a:pPr algn="ctr">
                <a:lnSpc>
                  <a:spcPts val="3429"/>
                </a:lnSpc>
              </a:pPr>
              <a:endParaRPr/>
            </a:p>
          </p:txBody>
        </p:sp>
      </p:grpSp>
      <p:grpSp>
        <p:nvGrpSpPr>
          <p:cNvPr id="5" name="Group 5"/>
          <p:cNvGrpSpPr>
            <a:grpSpLocks noChangeAspect="1"/>
          </p:cNvGrpSpPr>
          <p:nvPr/>
        </p:nvGrpSpPr>
        <p:grpSpPr>
          <a:xfrm>
            <a:off x="-862333" y="-1050980"/>
            <a:ext cx="5590363" cy="11180727"/>
            <a:chOff x="0" y="0"/>
            <a:chExt cx="3175000" cy="6350000"/>
          </a:xfrm>
        </p:grpSpPr>
        <p:sp>
          <p:nvSpPr>
            <p:cNvPr id="6" name="Freeform 6"/>
            <p:cNvSpPr/>
            <p:nvPr/>
          </p:nvSpPr>
          <p:spPr>
            <a:xfrm flipH="1">
              <a:off x="0" y="0"/>
              <a:ext cx="3175000" cy="6350000"/>
            </a:xfrm>
            <a:custGeom>
              <a:avLst/>
              <a:gdLst/>
              <a:ahLst/>
              <a:cxnLst/>
              <a:rect l="l" t="t" r="r" b="b"/>
              <a:pathLst>
                <a:path w="3175000" h="6350000">
                  <a:moveTo>
                    <a:pt x="1587500" y="6350000"/>
                  </a:moveTo>
                  <a:lnTo>
                    <a:pt x="1587500" y="6350000"/>
                  </a:lnTo>
                  <a:cubicBezTo>
                    <a:pt x="2463800" y="6350000"/>
                    <a:pt x="3175000" y="5638800"/>
                    <a:pt x="3175000" y="4762500"/>
                  </a:cubicBezTo>
                  <a:lnTo>
                    <a:pt x="3175000" y="1587500"/>
                  </a:lnTo>
                  <a:cubicBezTo>
                    <a:pt x="3175000" y="711200"/>
                    <a:pt x="2463800" y="0"/>
                    <a:pt x="1587500" y="0"/>
                  </a:cubicBezTo>
                  <a:lnTo>
                    <a:pt x="1587500" y="0"/>
                  </a:lnTo>
                  <a:cubicBezTo>
                    <a:pt x="711200" y="0"/>
                    <a:pt x="0" y="711200"/>
                    <a:pt x="0" y="1587500"/>
                  </a:cubicBezTo>
                  <a:lnTo>
                    <a:pt x="0" y="4762500"/>
                  </a:lnTo>
                  <a:cubicBezTo>
                    <a:pt x="0" y="5638800"/>
                    <a:pt x="711200" y="6350000"/>
                    <a:pt x="1587500" y="6350000"/>
                  </a:cubicBezTo>
                  <a:close/>
                </a:path>
              </a:pathLst>
            </a:custGeom>
            <a:blipFill>
              <a:blip r:embed="rId2"/>
              <a:stretch>
                <a:fillRect l="-127993" r="-127993"/>
              </a:stretch>
            </a:blipFill>
          </p:spPr>
        </p:sp>
        <p:sp>
          <p:nvSpPr>
            <p:cNvPr id="7" name="Freeform 7"/>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8" name="TextBox 8"/>
          <p:cNvSpPr txBox="1"/>
          <p:nvPr/>
        </p:nvSpPr>
        <p:spPr>
          <a:xfrm>
            <a:off x="5095689" y="3594339"/>
            <a:ext cx="12163611" cy="5433418"/>
          </a:xfrm>
          <a:prstGeom prst="rect">
            <a:avLst/>
          </a:prstGeom>
        </p:spPr>
        <p:txBody>
          <a:bodyPr lIns="0" tIns="0" rIns="0" bIns="0" rtlCol="0" anchor="t">
            <a:spAutoFit/>
          </a:bodyPr>
          <a:lstStyle/>
          <a:p>
            <a:pPr algn="just">
              <a:lnSpc>
                <a:spcPts val="3970"/>
              </a:lnSpc>
            </a:pPr>
            <a:r>
              <a:rPr lang="en-US" sz="2835">
                <a:solidFill>
                  <a:srgbClr val="000000"/>
                </a:solidFill>
                <a:latin typeface="Sondos"/>
                <a:ea typeface="Sondos"/>
                <a:cs typeface="Sondos"/>
                <a:sym typeface="Sondos"/>
              </a:rPr>
              <a:t>O segundo eixo da reforma é a</a:t>
            </a:r>
            <a:r>
              <a:rPr lang="en-US" sz="2835" b="1">
                <a:solidFill>
                  <a:srgbClr val="000000"/>
                </a:solidFill>
                <a:latin typeface="Sondos Bold"/>
                <a:ea typeface="Sondos Bold"/>
                <a:cs typeface="Sondos Bold"/>
                <a:sym typeface="Sondos Bold"/>
              </a:rPr>
              <a:t> digitalização dos serviços públicos</a:t>
            </a:r>
            <a:r>
              <a:rPr lang="en-US" sz="2835">
                <a:solidFill>
                  <a:srgbClr val="000000"/>
                </a:solidFill>
                <a:latin typeface="Sondos"/>
                <a:ea typeface="Sondos"/>
                <a:cs typeface="Sondos"/>
                <a:sym typeface="Sondos"/>
              </a:rPr>
              <a:t>, visando otimizar a capacidade do Estado de prestar serviços de forma mais eficiente e acessível. A meta é alcançar a digitalização completa, utilizando automação e inteligência artificial (IA), para tornar os serviços mais rápidos e acessíveis a todos os cidadãos. Nesse contexto, a Lei nº 14.129/2021, conhecida como Lei do Governo Digital, entrou vigor com o objetivo de ampliar a oferta de serviços digitais, aumentar a eficiência da Administração Pública e promover a inovação.  A digitalização completa dos serviços públicos, incluindo o uso de automação e IA, está em andamento, com discussões sobre a regulamentação da IA ainda em curso no Senado através do PL nº 2338/2023, atualmente em análise na Comissão Temporária Interna sobre Inteligência Artificial.</a:t>
            </a:r>
          </a:p>
        </p:txBody>
      </p:sp>
      <p:sp>
        <p:nvSpPr>
          <p:cNvPr id="9" name="Freeform 9"/>
          <p:cNvSpPr/>
          <p:nvPr/>
        </p:nvSpPr>
        <p:spPr>
          <a:xfrm>
            <a:off x="0" y="6216510"/>
            <a:ext cx="3320236" cy="3185527"/>
          </a:xfrm>
          <a:custGeom>
            <a:avLst/>
            <a:gdLst/>
            <a:ahLst/>
            <a:cxnLst/>
            <a:rect l="l" t="t" r="r" b="b"/>
            <a:pathLst>
              <a:path w="3320236" h="3185527">
                <a:moveTo>
                  <a:pt x="0" y="0"/>
                </a:moveTo>
                <a:lnTo>
                  <a:pt x="3320236" y="0"/>
                </a:lnTo>
                <a:lnTo>
                  <a:pt x="3320236" y="3185527"/>
                </a:lnTo>
                <a:lnTo>
                  <a:pt x="0" y="31855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0" name="Group 10"/>
          <p:cNvGrpSpPr/>
          <p:nvPr/>
        </p:nvGrpSpPr>
        <p:grpSpPr>
          <a:xfrm>
            <a:off x="-370920" y="9280071"/>
            <a:ext cx="19029840" cy="1429112"/>
            <a:chOff x="0" y="0"/>
            <a:chExt cx="25373121" cy="1905483"/>
          </a:xfrm>
        </p:grpSpPr>
        <p:grpSp>
          <p:nvGrpSpPr>
            <p:cNvPr id="11" name="Group 11"/>
            <p:cNvGrpSpPr/>
            <p:nvPr/>
          </p:nvGrpSpPr>
          <p:grpSpPr>
            <a:xfrm>
              <a:off x="0" y="0"/>
              <a:ext cx="25373121" cy="1905483"/>
              <a:chOff x="0" y="0"/>
              <a:chExt cx="5011974" cy="376392"/>
            </a:xfrm>
          </p:grpSpPr>
          <p:sp>
            <p:nvSpPr>
              <p:cNvPr id="12" name="Freeform 12"/>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3" name="TextBox 13"/>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4" name="Freeform 14"/>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5" name="Freeform 15"/>
          <p:cNvSpPr/>
          <p:nvPr/>
        </p:nvSpPr>
        <p:spPr>
          <a:xfrm>
            <a:off x="1279893" y="3399175"/>
            <a:ext cx="3583256" cy="2817335"/>
          </a:xfrm>
          <a:custGeom>
            <a:avLst/>
            <a:gdLst/>
            <a:ahLst/>
            <a:cxnLst/>
            <a:rect l="l" t="t" r="r" b="b"/>
            <a:pathLst>
              <a:path w="3583256" h="2817335">
                <a:moveTo>
                  <a:pt x="0" y="0"/>
                </a:moveTo>
                <a:lnTo>
                  <a:pt x="3583256" y="0"/>
                </a:lnTo>
                <a:lnTo>
                  <a:pt x="3583256" y="2817335"/>
                </a:lnTo>
                <a:lnTo>
                  <a:pt x="0" y="28173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5095689" y="1076325"/>
            <a:ext cx="12163611"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7" name="TextBox 17"/>
          <p:cNvSpPr txBox="1"/>
          <p:nvPr/>
        </p:nvSpPr>
        <p:spPr>
          <a:xfrm>
            <a:off x="4997936" y="2842134"/>
            <a:ext cx="10758553" cy="557040"/>
          </a:xfrm>
          <a:prstGeom prst="rect">
            <a:avLst/>
          </a:prstGeom>
        </p:spPr>
        <p:txBody>
          <a:bodyPr lIns="0" tIns="0" rIns="0" bIns="0" rtlCol="0" anchor="t">
            <a:spAutoFit/>
          </a:bodyPr>
          <a:lstStyle/>
          <a:p>
            <a:pPr algn="l">
              <a:lnSpc>
                <a:spcPts val="4201"/>
              </a:lnSpc>
            </a:pPr>
            <a:r>
              <a:rPr lang="en-US" sz="3890">
                <a:solidFill>
                  <a:srgbClr val="92E4EB"/>
                </a:solidFill>
                <a:latin typeface="Intro Rust"/>
                <a:ea typeface="Intro Rust"/>
                <a:cs typeface="Intro Rust"/>
                <a:sym typeface="Intro Rust"/>
              </a:rPr>
              <a:t>DIGITALIZAÇÃO DOS SERVIÇOS PÚBLICOS</a:t>
            </a:r>
          </a:p>
        </p:txBody>
      </p:sp>
      <p:sp>
        <p:nvSpPr>
          <p:cNvPr id="18" name="TextBox 18"/>
          <p:cNvSpPr txBox="1"/>
          <p:nvPr/>
        </p:nvSpPr>
        <p:spPr>
          <a:xfrm>
            <a:off x="1777324" y="4192567"/>
            <a:ext cx="3085825" cy="1566049"/>
          </a:xfrm>
          <a:prstGeom prst="rect">
            <a:avLst/>
          </a:prstGeom>
        </p:spPr>
        <p:txBody>
          <a:bodyPr lIns="0" tIns="0" rIns="0" bIns="0" rtlCol="0" anchor="t">
            <a:spAutoFit/>
          </a:bodyPr>
          <a:lstStyle/>
          <a:p>
            <a:pPr algn="ctr">
              <a:lnSpc>
                <a:spcPts val="2554"/>
              </a:lnSpc>
              <a:spcBef>
                <a:spcPct val="0"/>
              </a:spcBef>
            </a:pPr>
            <a:r>
              <a:rPr lang="en-US" sz="1824" spc="145">
                <a:solidFill>
                  <a:srgbClr val="000000"/>
                </a:solidFill>
                <a:latin typeface="Sondos"/>
                <a:ea typeface="Sondos"/>
                <a:cs typeface="Sondos"/>
                <a:sym typeface="Sondos"/>
              </a:rPr>
              <a:t>A transformação digital tem o papel de reduzir fraudes, mas também de reduzir a quantidade de pessoas mesmo.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995240"/>
            <a:chOff x="0" y="0"/>
            <a:chExt cx="5011974" cy="262121"/>
          </a:xfrm>
        </p:grpSpPr>
        <p:sp>
          <p:nvSpPr>
            <p:cNvPr id="3" name="Freeform 3"/>
            <p:cNvSpPr/>
            <p:nvPr/>
          </p:nvSpPr>
          <p:spPr>
            <a:xfrm>
              <a:off x="0" y="0"/>
              <a:ext cx="5011974" cy="262121"/>
            </a:xfrm>
            <a:custGeom>
              <a:avLst/>
              <a:gdLst/>
              <a:ahLst/>
              <a:cxnLst/>
              <a:rect l="l" t="t" r="r" b="b"/>
              <a:pathLst>
                <a:path w="5011974" h="262121">
                  <a:moveTo>
                    <a:pt x="0" y="0"/>
                  </a:moveTo>
                  <a:lnTo>
                    <a:pt x="5011974" y="0"/>
                  </a:lnTo>
                  <a:lnTo>
                    <a:pt x="5011974" y="262121"/>
                  </a:lnTo>
                  <a:lnTo>
                    <a:pt x="0" y="262121"/>
                  </a:lnTo>
                  <a:close/>
                </a:path>
              </a:pathLst>
            </a:custGeom>
            <a:solidFill>
              <a:srgbClr val="92E4EB"/>
            </a:solidFill>
          </p:spPr>
        </p:sp>
        <p:sp>
          <p:nvSpPr>
            <p:cNvPr id="4" name="TextBox 4"/>
            <p:cNvSpPr txBox="1"/>
            <p:nvPr/>
          </p:nvSpPr>
          <p:spPr>
            <a:xfrm>
              <a:off x="0" y="-47625"/>
              <a:ext cx="5011974" cy="309746"/>
            </a:xfrm>
            <a:prstGeom prst="rect">
              <a:avLst/>
            </a:prstGeom>
          </p:spPr>
          <p:txBody>
            <a:bodyPr lIns="50800" tIns="50800" rIns="50800" bIns="50800" rtlCol="0" anchor="ctr"/>
            <a:lstStyle/>
            <a:p>
              <a:pPr algn="ctr">
                <a:lnSpc>
                  <a:spcPts val="3429"/>
                </a:lnSpc>
              </a:pPr>
              <a:endParaRPr/>
            </a:p>
          </p:txBody>
        </p:sp>
      </p:grpSp>
      <p:grpSp>
        <p:nvGrpSpPr>
          <p:cNvPr id="5" name="Group 5"/>
          <p:cNvGrpSpPr/>
          <p:nvPr/>
        </p:nvGrpSpPr>
        <p:grpSpPr>
          <a:xfrm>
            <a:off x="12271207" y="3004682"/>
            <a:ext cx="3951267" cy="8412432"/>
            <a:chOff x="0" y="0"/>
            <a:chExt cx="5688330" cy="12110720"/>
          </a:xfrm>
        </p:grpSpPr>
        <p:sp>
          <p:nvSpPr>
            <p:cNvPr id="6" name="Freeform 6"/>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2"/>
              <a:stretch>
                <a:fillRect l="-139478" r="-139478"/>
              </a:stretch>
            </a:blipFill>
          </p:spPr>
        </p:sp>
      </p:grpSp>
      <p:sp>
        <p:nvSpPr>
          <p:cNvPr id="7" name="Freeform 7"/>
          <p:cNvSpPr/>
          <p:nvPr/>
        </p:nvSpPr>
        <p:spPr>
          <a:xfrm>
            <a:off x="14466050" y="-1200593"/>
            <a:ext cx="4065559" cy="3994412"/>
          </a:xfrm>
          <a:custGeom>
            <a:avLst/>
            <a:gdLst/>
            <a:ahLst/>
            <a:cxnLst/>
            <a:rect l="l" t="t" r="r" b="b"/>
            <a:pathLst>
              <a:path w="4065559" h="3994412">
                <a:moveTo>
                  <a:pt x="0" y="0"/>
                </a:moveTo>
                <a:lnTo>
                  <a:pt x="4065560" y="0"/>
                </a:lnTo>
                <a:lnTo>
                  <a:pt x="4065560" y="3994412"/>
                </a:lnTo>
                <a:lnTo>
                  <a:pt x="0" y="39944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1028700" y="3811583"/>
            <a:ext cx="5387567" cy="5443855"/>
          </a:xfrm>
          <a:prstGeom prst="rect">
            <a:avLst/>
          </a:prstGeom>
        </p:spPr>
        <p:txBody>
          <a:bodyPr lIns="0" tIns="0" rIns="0" bIns="0" rtlCol="0" anchor="t">
            <a:spAutoFit/>
          </a:bodyPr>
          <a:lstStyle/>
          <a:p>
            <a:pPr marL="604519" lvl="1" indent="-302260" algn="just">
              <a:lnSpc>
                <a:spcPts val="3919"/>
              </a:lnSpc>
              <a:buFont typeface="Arial"/>
              <a:buChar char="•"/>
            </a:pPr>
            <a:r>
              <a:rPr lang="en-US" sz="2799" b="1">
                <a:solidFill>
                  <a:srgbClr val="000000"/>
                </a:solidFill>
                <a:latin typeface="Sondos Bold"/>
                <a:ea typeface="Sondos Bold"/>
                <a:cs typeface="Sondos Bold"/>
                <a:sym typeface="Sondos Bold"/>
              </a:rPr>
              <a:t>Expansão dos Serviços Digitais: </a:t>
            </a:r>
            <a:r>
              <a:rPr lang="en-US" sz="2799">
                <a:solidFill>
                  <a:srgbClr val="000000"/>
                </a:solidFill>
                <a:latin typeface="Sondos"/>
                <a:ea typeface="Sondos"/>
                <a:cs typeface="Sondos"/>
                <a:sym typeface="Sondos"/>
              </a:rPr>
              <a:t>A implementação de novas ferramentas digitais e a modernização das plataformas existentes pretendem facilitar  o acesso da população aos serviços públicos. No entanto, é necessário garantir que os servidores recebam treinamento adequado para lidar com essas novas tecnologias.</a:t>
            </a:r>
          </a:p>
        </p:txBody>
      </p:sp>
      <p:sp>
        <p:nvSpPr>
          <p:cNvPr id="9" name="TextBox 9"/>
          <p:cNvSpPr txBox="1"/>
          <p:nvPr/>
        </p:nvSpPr>
        <p:spPr>
          <a:xfrm>
            <a:off x="828422" y="1076325"/>
            <a:ext cx="13637628"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0" name="TextBox 10"/>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DIGITALIZAÇÃO DOS SERVIÇOS PÚBLICOS - ESTRATÉGIA DE IMPLEMENTAÇÃO</a:t>
            </a:r>
          </a:p>
        </p:txBody>
      </p:sp>
      <p:sp>
        <p:nvSpPr>
          <p:cNvPr id="11" name="TextBox 11"/>
          <p:cNvSpPr txBox="1"/>
          <p:nvPr/>
        </p:nvSpPr>
        <p:spPr>
          <a:xfrm>
            <a:off x="6858882" y="3814445"/>
            <a:ext cx="5097780" cy="4453255"/>
          </a:xfrm>
          <a:prstGeom prst="rect">
            <a:avLst/>
          </a:prstGeom>
        </p:spPr>
        <p:txBody>
          <a:bodyPr lIns="0" tIns="0" rIns="0" bIns="0" rtlCol="0" anchor="t">
            <a:spAutoFit/>
          </a:bodyPr>
          <a:lstStyle/>
          <a:p>
            <a:pPr marL="604519" lvl="1" indent="-302260" algn="l">
              <a:lnSpc>
                <a:spcPts val="3919"/>
              </a:lnSpc>
              <a:buFont typeface="Arial"/>
              <a:buChar char="•"/>
            </a:pPr>
            <a:r>
              <a:rPr lang="en-US" sz="2799" b="1">
                <a:solidFill>
                  <a:srgbClr val="000000"/>
                </a:solidFill>
                <a:latin typeface="Sondos Bold"/>
                <a:ea typeface="Sondos Bold"/>
                <a:cs typeface="Sondos Bold"/>
                <a:sym typeface="Sondos Bold"/>
              </a:rPr>
              <a:t>Inclusão Digital: </a:t>
            </a:r>
            <a:r>
              <a:rPr lang="en-US" sz="2799">
                <a:solidFill>
                  <a:srgbClr val="000000"/>
                </a:solidFill>
                <a:latin typeface="Sondos"/>
                <a:ea typeface="Sondos"/>
                <a:cs typeface="Sondos"/>
                <a:sym typeface="Sondos"/>
              </a:rPr>
              <a:t>A digitalização dos serviços deve ser acompanhada de iniciativas que assegurem que todos os cidadãos, independentemente de sua localização ou condição socioeconômica, tenham acesso às novas ferramentas digitais.</a:t>
            </a:r>
          </a:p>
        </p:txBody>
      </p:sp>
      <p:grpSp>
        <p:nvGrpSpPr>
          <p:cNvPr id="12" name="Group 12"/>
          <p:cNvGrpSpPr/>
          <p:nvPr/>
        </p:nvGrpSpPr>
        <p:grpSpPr>
          <a:xfrm>
            <a:off x="-370920" y="9280071"/>
            <a:ext cx="19029840" cy="1429112"/>
            <a:chOff x="0" y="0"/>
            <a:chExt cx="25373121" cy="1905483"/>
          </a:xfrm>
        </p:grpSpPr>
        <p:grpSp>
          <p:nvGrpSpPr>
            <p:cNvPr id="13" name="Group 13"/>
            <p:cNvGrpSpPr/>
            <p:nvPr/>
          </p:nvGrpSpPr>
          <p:grpSpPr>
            <a:xfrm>
              <a:off x="0" y="0"/>
              <a:ext cx="25373121" cy="1905483"/>
              <a:chOff x="0" y="0"/>
              <a:chExt cx="5011974" cy="376392"/>
            </a:xfrm>
          </p:grpSpPr>
          <p:sp>
            <p:nvSpPr>
              <p:cNvPr id="14" name="Freeform 14"/>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5" name="TextBox 15"/>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6" name="Freeform 16"/>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7" name="Freeform 17"/>
          <p:cNvSpPr/>
          <p:nvPr/>
        </p:nvSpPr>
        <p:spPr>
          <a:xfrm>
            <a:off x="12655712" y="6367179"/>
            <a:ext cx="3704791" cy="2912892"/>
          </a:xfrm>
          <a:custGeom>
            <a:avLst/>
            <a:gdLst/>
            <a:ahLst/>
            <a:cxnLst/>
            <a:rect l="l" t="t" r="r" b="b"/>
            <a:pathLst>
              <a:path w="3704791" h="2912892">
                <a:moveTo>
                  <a:pt x="0" y="0"/>
                </a:moveTo>
                <a:lnTo>
                  <a:pt x="3704791" y="0"/>
                </a:lnTo>
                <a:lnTo>
                  <a:pt x="3704791" y="2912892"/>
                </a:lnTo>
                <a:lnTo>
                  <a:pt x="0" y="29128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TextBox 18"/>
          <p:cNvSpPr txBox="1"/>
          <p:nvPr/>
        </p:nvSpPr>
        <p:spPr>
          <a:xfrm>
            <a:off x="13402442" y="7052854"/>
            <a:ext cx="2622059" cy="1795596"/>
          </a:xfrm>
          <a:prstGeom prst="rect">
            <a:avLst/>
          </a:prstGeom>
        </p:spPr>
        <p:txBody>
          <a:bodyPr lIns="0" tIns="0" rIns="0" bIns="0" rtlCol="0" anchor="t">
            <a:spAutoFit/>
          </a:bodyPr>
          <a:lstStyle/>
          <a:p>
            <a:pPr algn="ctr">
              <a:lnSpc>
                <a:spcPts val="2346"/>
              </a:lnSpc>
            </a:pPr>
            <a:r>
              <a:rPr lang="en-US" sz="2234" spc="178">
                <a:solidFill>
                  <a:srgbClr val="000000"/>
                </a:solidFill>
                <a:latin typeface="Sondos"/>
                <a:ea typeface="Sondos"/>
                <a:cs typeface="Sondos"/>
                <a:sym typeface="Sondos"/>
              </a:rPr>
              <a:t>Temos trabalhado para que o governo possa fazer essa transformação digital sem deixar ninguém para trás.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1140013"/>
            <a:chOff x="0" y="0"/>
            <a:chExt cx="5011974" cy="300250"/>
          </a:xfrm>
        </p:grpSpPr>
        <p:sp>
          <p:nvSpPr>
            <p:cNvPr id="3" name="Freeform 3"/>
            <p:cNvSpPr/>
            <p:nvPr/>
          </p:nvSpPr>
          <p:spPr>
            <a:xfrm>
              <a:off x="0" y="0"/>
              <a:ext cx="5011974" cy="300250"/>
            </a:xfrm>
            <a:custGeom>
              <a:avLst/>
              <a:gdLst/>
              <a:ahLst/>
              <a:cxnLst/>
              <a:rect l="l" t="t" r="r" b="b"/>
              <a:pathLst>
                <a:path w="5011974" h="300250">
                  <a:moveTo>
                    <a:pt x="0" y="0"/>
                  </a:moveTo>
                  <a:lnTo>
                    <a:pt x="5011974" y="0"/>
                  </a:lnTo>
                  <a:lnTo>
                    <a:pt x="5011974" y="300250"/>
                  </a:lnTo>
                  <a:lnTo>
                    <a:pt x="0" y="300250"/>
                  </a:lnTo>
                  <a:close/>
                </a:path>
              </a:pathLst>
            </a:custGeom>
            <a:solidFill>
              <a:srgbClr val="5D5D5D"/>
            </a:solidFill>
          </p:spPr>
        </p:sp>
        <p:sp>
          <p:nvSpPr>
            <p:cNvPr id="4" name="TextBox 4"/>
            <p:cNvSpPr txBox="1"/>
            <p:nvPr/>
          </p:nvSpPr>
          <p:spPr>
            <a:xfrm>
              <a:off x="0" y="-47625"/>
              <a:ext cx="5011974" cy="347875"/>
            </a:xfrm>
            <a:prstGeom prst="rect">
              <a:avLst/>
            </a:prstGeom>
          </p:spPr>
          <p:txBody>
            <a:bodyPr lIns="50800" tIns="50800" rIns="50800" bIns="50800" rtlCol="0" anchor="ctr"/>
            <a:lstStyle/>
            <a:p>
              <a:pPr algn="ctr">
                <a:lnSpc>
                  <a:spcPts val="3429"/>
                </a:lnSpc>
              </a:pPr>
              <a:endParaRPr/>
            </a:p>
          </p:txBody>
        </p:sp>
      </p:grpSp>
      <p:sp>
        <p:nvSpPr>
          <p:cNvPr id="5" name="TextBox 5"/>
          <p:cNvSpPr txBox="1"/>
          <p:nvPr/>
        </p:nvSpPr>
        <p:spPr>
          <a:xfrm>
            <a:off x="6103664" y="2544619"/>
            <a:ext cx="11155636" cy="988182"/>
          </a:xfrm>
          <a:prstGeom prst="rect">
            <a:avLst/>
          </a:prstGeom>
        </p:spPr>
        <p:txBody>
          <a:bodyPr lIns="0" tIns="0" rIns="0" bIns="0" rtlCol="0" anchor="t">
            <a:spAutoFit/>
          </a:bodyPr>
          <a:lstStyle/>
          <a:p>
            <a:pPr algn="r">
              <a:lnSpc>
                <a:spcPts val="3878"/>
              </a:lnSpc>
            </a:pPr>
            <a:r>
              <a:rPr lang="en-US" sz="3591">
                <a:solidFill>
                  <a:srgbClr val="92E4EB"/>
                </a:solidFill>
                <a:latin typeface="Intro Rust"/>
                <a:ea typeface="Intro Rust"/>
                <a:cs typeface="Intro Rust"/>
                <a:sym typeface="Intro Rust"/>
              </a:rPr>
              <a:t>DIGITALIZAÇÃO DOS SERVIÇOS PÚBLICOS - RISCOS SOB A REALIDADE DO INSS</a:t>
            </a:r>
          </a:p>
        </p:txBody>
      </p:sp>
      <p:sp>
        <p:nvSpPr>
          <p:cNvPr id="6" name="TextBox 6"/>
          <p:cNvSpPr txBox="1"/>
          <p:nvPr/>
        </p:nvSpPr>
        <p:spPr>
          <a:xfrm>
            <a:off x="5129272" y="3666151"/>
            <a:ext cx="12130028" cy="5443855"/>
          </a:xfrm>
          <a:prstGeom prst="rect">
            <a:avLst/>
          </a:prstGeom>
        </p:spPr>
        <p:txBody>
          <a:bodyPr lIns="0" tIns="0" rIns="0" bIns="0" rtlCol="0" anchor="t">
            <a:spAutoFit/>
          </a:bodyPr>
          <a:lstStyle/>
          <a:p>
            <a:pPr marL="604519" lvl="1" indent="-302260" algn="just">
              <a:lnSpc>
                <a:spcPts val="3919"/>
              </a:lnSpc>
              <a:buFont typeface="Arial"/>
              <a:buChar char="•"/>
            </a:pPr>
            <a:r>
              <a:rPr lang="en-US" sz="2799" b="1">
                <a:solidFill>
                  <a:srgbClr val="000000"/>
                </a:solidFill>
                <a:latin typeface="Sondos Bold"/>
                <a:ea typeface="Sondos Bold"/>
                <a:cs typeface="Sondos Bold"/>
                <a:sym typeface="Sondos Bold"/>
              </a:rPr>
              <a:t>Desigualdade de Acesso: </a:t>
            </a:r>
            <a:r>
              <a:rPr lang="en-US" sz="2799">
                <a:solidFill>
                  <a:srgbClr val="000000"/>
                </a:solidFill>
                <a:latin typeface="Sondos"/>
                <a:ea typeface="Sondos"/>
                <a:cs typeface="Sondos"/>
                <a:sym typeface="Sondos"/>
              </a:rPr>
              <a:t>Regiões remotas com pouca infraestrutura tecnológica podem ter dificuldade em acessar serviços digitais, agravando a exclusão.</a:t>
            </a:r>
          </a:p>
          <a:p>
            <a:pPr marL="604519" lvl="1" indent="-302260" algn="just">
              <a:lnSpc>
                <a:spcPts val="3919"/>
              </a:lnSpc>
              <a:buFont typeface="Arial"/>
              <a:buChar char="•"/>
            </a:pPr>
            <a:r>
              <a:rPr lang="en-US" sz="2799" b="1">
                <a:solidFill>
                  <a:srgbClr val="000000"/>
                </a:solidFill>
                <a:latin typeface="Sondos Bold"/>
                <a:ea typeface="Sondos Bold"/>
                <a:cs typeface="Sondos Bold"/>
                <a:sym typeface="Sondos Bold"/>
              </a:rPr>
              <a:t>Sobrecarga dos Servidores: </a:t>
            </a:r>
            <a:r>
              <a:rPr lang="en-US" sz="2799">
                <a:solidFill>
                  <a:srgbClr val="000000"/>
                </a:solidFill>
                <a:latin typeface="Sondos"/>
                <a:ea typeface="Sondos"/>
                <a:cs typeface="Sondos"/>
                <a:sym typeface="Sondos"/>
              </a:rPr>
              <a:t>A rápida adaptação às ferramentas digitais pode sobrecarregar servidores sem treinamento e suporte adequados.</a:t>
            </a:r>
          </a:p>
          <a:p>
            <a:pPr marL="604519" lvl="1" indent="-302260" algn="just">
              <a:lnSpc>
                <a:spcPts val="3919"/>
              </a:lnSpc>
              <a:buFont typeface="Arial"/>
              <a:buChar char="•"/>
            </a:pPr>
            <a:r>
              <a:rPr lang="en-US" sz="2799" b="1">
                <a:solidFill>
                  <a:srgbClr val="000000"/>
                </a:solidFill>
                <a:latin typeface="Sondos Bold"/>
                <a:ea typeface="Sondos Bold"/>
                <a:cs typeface="Sondos Bold"/>
                <a:sym typeface="Sondos Bold"/>
              </a:rPr>
              <a:t>Segurança de Dados: </a:t>
            </a:r>
            <a:r>
              <a:rPr lang="en-US" sz="2799">
                <a:solidFill>
                  <a:srgbClr val="000000"/>
                </a:solidFill>
                <a:latin typeface="Sondos"/>
                <a:ea typeface="Sondos"/>
                <a:cs typeface="Sondos"/>
                <a:sym typeface="Sondos"/>
              </a:rPr>
              <a:t>A digitalização aumenta os riscos de ataques cibernéticos, exigindo medidas de segurança rigorosas.</a:t>
            </a:r>
          </a:p>
          <a:p>
            <a:pPr marL="604519" lvl="1" indent="-302260" algn="just">
              <a:lnSpc>
                <a:spcPts val="3919"/>
              </a:lnSpc>
              <a:buFont typeface="Arial"/>
              <a:buChar char="•"/>
            </a:pPr>
            <a:r>
              <a:rPr lang="en-US" sz="2799" b="1">
                <a:solidFill>
                  <a:srgbClr val="000000"/>
                </a:solidFill>
                <a:latin typeface="Sondos Bold"/>
                <a:ea typeface="Sondos Bold"/>
                <a:cs typeface="Sondos Bold"/>
                <a:sym typeface="Sondos Bold"/>
              </a:rPr>
              <a:t>Redução de Pessoal: </a:t>
            </a:r>
            <a:r>
              <a:rPr lang="en-US" sz="2799">
                <a:solidFill>
                  <a:srgbClr val="000000"/>
                </a:solidFill>
                <a:latin typeface="Sondos"/>
                <a:ea typeface="Sondos"/>
                <a:cs typeface="Sondos"/>
                <a:sym typeface="Sondos"/>
              </a:rPr>
              <a:t>A digitalização levará à diminuição do número de servidores.</a:t>
            </a:r>
          </a:p>
          <a:p>
            <a:pPr marL="604519" lvl="1" indent="-302260" algn="just">
              <a:lnSpc>
                <a:spcPts val="3919"/>
              </a:lnSpc>
              <a:buFont typeface="Arial"/>
              <a:buChar char="•"/>
            </a:pPr>
            <a:r>
              <a:rPr lang="en-US" sz="2799" b="1">
                <a:solidFill>
                  <a:srgbClr val="000000"/>
                </a:solidFill>
                <a:latin typeface="Sondos Bold"/>
                <a:ea typeface="Sondos Bold"/>
                <a:cs typeface="Sondos Bold"/>
                <a:sym typeface="Sondos Bold"/>
              </a:rPr>
              <a:t>Riscos do Uso Precoce de IA</a:t>
            </a:r>
            <a:r>
              <a:rPr lang="en-US" sz="2799">
                <a:solidFill>
                  <a:srgbClr val="000000"/>
                </a:solidFill>
                <a:latin typeface="Sondos"/>
                <a:ea typeface="Sondos"/>
                <a:cs typeface="Sondos"/>
                <a:sym typeface="Sondos"/>
              </a:rPr>
              <a:t>: A aplicação prematura da IA na administração pública pode gerar decisões injustas, discriminação e exclusão de grupos vulneráveis.</a:t>
            </a:r>
          </a:p>
        </p:txBody>
      </p:sp>
      <p:sp>
        <p:nvSpPr>
          <p:cNvPr id="7" name="TextBox 7"/>
          <p:cNvSpPr txBox="1"/>
          <p:nvPr/>
        </p:nvSpPr>
        <p:spPr>
          <a:xfrm>
            <a:off x="3947971" y="1076325"/>
            <a:ext cx="13311329" cy="1228243"/>
          </a:xfrm>
          <a:prstGeom prst="rect">
            <a:avLst/>
          </a:prstGeom>
        </p:spPr>
        <p:txBody>
          <a:bodyPr lIns="0" tIns="0" rIns="0" bIns="0" rtlCol="0" anchor="t">
            <a:spAutoFit/>
          </a:bodyPr>
          <a:lstStyle/>
          <a:p>
            <a:pPr algn="r">
              <a:lnSpc>
                <a:spcPts val="4765"/>
              </a:lnSpc>
            </a:pPr>
            <a:r>
              <a:rPr lang="en-US" sz="4412">
                <a:solidFill>
                  <a:srgbClr val="92E4EB"/>
                </a:solidFill>
                <a:latin typeface="Intro Rust"/>
                <a:ea typeface="Intro Rust"/>
                <a:cs typeface="Intro Rust"/>
                <a:sym typeface="Intro Rust"/>
              </a:rPr>
              <a:t>TRÊS EIXOS PARA A REFORMA ADMINISTRATIVA SOB A GESTÃO DE LULA</a:t>
            </a:r>
          </a:p>
        </p:txBody>
      </p:sp>
      <p:grpSp>
        <p:nvGrpSpPr>
          <p:cNvPr id="8" name="Group 8"/>
          <p:cNvGrpSpPr/>
          <p:nvPr/>
        </p:nvGrpSpPr>
        <p:grpSpPr>
          <a:xfrm rot="924396">
            <a:off x="535663" y="-1700335"/>
            <a:ext cx="4055539" cy="11934702"/>
            <a:chOff x="0" y="0"/>
            <a:chExt cx="1931358" cy="5683631"/>
          </a:xfrm>
        </p:grpSpPr>
        <p:sp>
          <p:nvSpPr>
            <p:cNvPr id="9" name="Freeform 9"/>
            <p:cNvSpPr/>
            <p:nvPr/>
          </p:nvSpPr>
          <p:spPr>
            <a:xfrm flipH="1">
              <a:off x="0" y="0"/>
              <a:ext cx="1931358" cy="5683631"/>
            </a:xfrm>
            <a:custGeom>
              <a:avLst/>
              <a:gdLst/>
              <a:ahLst/>
              <a:cxnLst/>
              <a:rect l="l" t="t" r="r" b="b"/>
              <a:pathLst>
                <a:path w="1931358" h="5683631">
                  <a:moveTo>
                    <a:pt x="1931358" y="5683631"/>
                  </a:moveTo>
                  <a:lnTo>
                    <a:pt x="1931358" y="0"/>
                  </a:lnTo>
                  <a:lnTo>
                    <a:pt x="0" y="0"/>
                  </a:lnTo>
                  <a:lnTo>
                    <a:pt x="0" y="5683631"/>
                  </a:lnTo>
                  <a:lnTo>
                    <a:pt x="1931358" y="5683631"/>
                  </a:lnTo>
                  <a:close/>
                </a:path>
              </a:pathLst>
            </a:custGeom>
            <a:blipFill>
              <a:blip r:embed="rId2"/>
              <a:stretch>
                <a:fillRect l="-211901" r="-211901"/>
              </a:stretch>
            </a:blipFill>
          </p:spPr>
        </p:sp>
      </p:grpSp>
      <p:grpSp>
        <p:nvGrpSpPr>
          <p:cNvPr id="10" name="Group 10"/>
          <p:cNvGrpSpPr/>
          <p:nvPr/>
        </p:nvGrpSpPr>
        <p:grpSpPr>
          <a:xfrm>
            <a:off x="-370920" y="9280071"/>
            <a:ext cx="19029840" cy="1429112"/>
            <a:chOff x="0" y="0"/>
            <a:chExt cx="25373121" cy="1905483"/>
          </a:xfrm>
        </p:grpSpPr>
        <p:grpSp>
          <p:nvGrpSpPr>
            <p:cNvPr id="11" name="Group 11"/>
            <p:cNvGrpSpPr/>
            <p:nvPr/>
          </p:nvGrpSpPr>
          <p:grpSpPr>
            <a:xfrm>
              <a:off x="0" y="0"/>
              <a:ext cx="25373121" cy="1905483"/>
              <a:chOff x="0" y="0"/>
              <a:chExt cx="5011974" cy="376392"/>
            </a:xfrm>
          </p:grpSpPr>
          <p:sp>
            <p:nvSpPr>
              <p:cNvPr id="12" name="Freeform 12"/>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3" name="TextBox 13"/>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4" name="Freeform 14"/>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grpSp>
        <p:nvGrpSpPr>
          <p:cNvPr id="15" name="Group 15"/>
          <p:cNvGrpSpPr/>
          <p:nvPr/>
        </p:nvGrpSpPr>
        <p:grpSpPr>
          <a:xfrm rot="924396">
            <a:off x="-4461874" y="-2404928"/>
            <a:ext cx="5137741" cy="11626767"/>
            <a:chOff x="0" y="0"/>
            <a:chExt cx="1353150" cy="3062194"/>
          </a:xfrm>
        </p:grpSpPr>
        <p:sp>
          <p:nvSpPr>
            <p:cNvPr id="16" name="Freeform 16"/>
            <p:cNvSpPr/>
            <p:nvPr/>
          </p:nvSpPr>
          <p:spPr>
            <a:xfrm>
              <a:off x="0" y="0"/>
              <a:ext cx="1353150" cy="3062194"/>
            </a:xfrm>
            <a:custGeom>
              <a:avLst/>
              <a:gdLst/>
              <a:ahLst/>
              <a:cxnLst/>
              <a:rect l="l" t="t" r="r" b="b"/>
              <a:pathLst>
                <a:path w="1353150" h="3062194">
                  <a:moveTo>
                    <a:pt x="0" y="0"/>
                  </a:moveTo>
                  <a:lnTo>
                    <a:pt x="1353150" y="0"/>
                  </a:lnTo>
                  <a:lnTo>
                    <a:pt x="1353150" y="3062194"/>
                  </a:lnTo>
                  <a:lnTo>
                    <a:pt x="0" y="3062194"/>
                  </a:lnTo>
                  <a:close/>
                </a:path>
              </a:pathLst>
            </a:custGeom>
            <a:solidFill>
              <a:srgbClr val="92E4EB"/>
            </a:solidFill>
          </p:spPr>
        </p:sp>
        <p:sp>
          <p:nvSpPr>
            <p:cNvPr id="17" name="TextBox 17"/>
            <p:cNvSpPr txBox="1"/>
            <p:nvPr/>
          </p:nvSpPr>
          <p:spPr>
            <a:xfrm>
              <a:off x="0" y="-47625"/>
              <a:ext cx="1353150" cy="3109819"/>
            </a:xfrm>
            <a:prstGeom prst="rect">
              <a:avLst/>
            </a:prstGeom>
          </p:spPr>
          <p:txBody>
            <a:bodyPr lIns="50800" tIns="50800" rIns="50800" bIns="50800" rtlCol="0" anchor="ctr"/>
            <a:lstStyle/>
            <a:p>
              <a:pPr algn="ctr">
                <a:lnSpc>
                  <a:spcPts val="3429"/>
                </a:lnSpc>
              </a:pPr>
              <a:endParaRPr/>
            </a:p>
          </p:txBody>
        </p:sp>
      </p:grpSp>
      <p:sp>
        <p:nvSpPr>
          <p:cNvPr id="18" name="Freeform 18"/>
          <p:cNvSpPr/>
          <p:nvPr/>
        </p:nvSpPr>
        <p:spPr>
          <a:xfrm>
            <a:off x="740229" y="3838551"/>
            <a:ext cx="4389043" cy="3450885"/>
          </a:xfrm>
          <a:custGeom>
            <a:avLst/>
            <a:gdLst/>
            <a:ahLst/>
            <a:cxnLst/>
            <a:rect l="l" t="t" r="r" b="b"/>
            <a:pathLst>
              <a:path w="4389043" h="3450885">
                <a:moveTo>
                  <a:pt x="0" y="0"/>
                </a:moveTo>
                <a:lnTo>
                  <a:pt x="4389043" y="0"/>
                </a:lnTo>
                <a:lnTo>
                  <a:pt x="4389043" y="3450885"/>
                </a:lnTo>
                <a:lnTo>
                  <a:pt x="0" y="34508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TextBox 19"/>
          <p:cNvSpPr txBox="1"/>
          <p:nvPr/>
        </p:nvSpPr>
        <p:spPr>
          <a:xfrm>
            <a:off x="1598510" y="4667511"/>
            <a:ext cx="3321510" cy="2403114"/>
          </a:xfrm>
          <a:prstGeom prst="rect">
            <a:avLst/>
          </a:prstGeom>
        </p:spPr>
        <p:txBody>
          <a:bodyPr lIns="0" tIns="0" rIns="0" bIns="0" rtlCol="0" anchor="t">
            <a:spAutoFit/>
          </a:bodyPr>
          <a:lstStyle/>
          <a:p>
            <a:pPr algn="ctr">
              <a:lnSpc>
                <a:spcPts val="2212"/>
              </a:lnSpc>
              <a:spcBef>
                <a:spcPct val="0"/>
              </a:spcBef>
            </a:pPr>
            <a:r>
              <a:rPr lang="en-US" sz="1580" spc="126">
                <a:solidFill>
                  <a:srgbClr val="000000"/>
                </a:solidFill>
                <a:latin typeface="Sondos"/>
                <a:ea typeface="Sondos"/>
                <a:cs typeface="Sondos"/>
                <a:sym typeface="Sondos"/>
              </a:rPr>
              <a:t>Transformação do Estado envolve três pilares essenciais: valorizar os servidores como agentes de inovação, o fortalecimento da Transformação Digital dos serviços públicos e a governança colaborativa através da participação permanente da população.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591601"/>
            <a:chOff x="0" y="0"/>
            <a:chExt cx="5011974" cy="155813"/>
          </a:xfrm>
        </p:grpSpPr>
        <p:sp>
          <p:nvSpPr>
            <p:cNvPr id="3" name="Freeform 3"/>
            <p:cNvSpPr/>
            <p:nvPr/>
          </p:nvSpPr>
          <p:spPr>
            <a:xfrm>
              <a:off x="0" y="0"/>
              <a:ext cx="5011974" cy="155813"/>
            </a:xfrm>
            <a:custGeom>
              <a:avLst/>
              <a:gdLst/>
              <a:ahLst/>
              <a:cxnLst/>
              <a:rect l="l" t="t" r="r" b="b"/>
              <a:pathLst>
                <a:path w="5011974" h="155813">
                  <a:moveTo>
                    <a:pt x="0" y="0"/>
                  </a:moveTo>
                  <a:lnTo>
                    <a:pt x="5011974" y="0"/>
                  </a:lnTo>
                  <a:lnTo>
                    <a:pt x="5011974" y="155813"/>
                  </a:lnTo>
                  <a:lnTo>
                    <a:pt x="0" y="155813"/>
                  </a:lnTo>
                  <a:close/>
                </a:path>
              </a:pathLst>
            </a:custGeom>
            <a:solidFill>
              <a:srgbClr val="92E4EB"/>
            </a:solidFill>
          </p:spPr>
        </p:sp>
        <p:sp>
          <p:nvSpPr>
            <p:cNvPr id="4" name="TextBox 4"/>
            <p:cNvSpPr txBox="1"/>
            <p:nvPr/>
          </p:nvSpPr>
          <p:spPr>
            <a:xfrm>
              <a:off x="0" y="-47625"/>
              <a:ext cx="5011974" cy="203438"/>
            </a:xfrm>
            <a:prstGeom prst="rect">
              <a:avLst/>
            </a:prstGeom>
          </p:spPr>
          <p:txBody>
            <a:bodyPr lIns="50800" tIns="50800" rIns="50800" bIns="50800" rtlCol="0" anchor="ctr"/>
            <a:lstStyle/>
            <a:p>
              <a:pPr algn="ctr">
                <a:lnSpc>
                  <a:spcPts val="3429"/>
                </a:lnSpc>
              </a:pPr>
              <a:endParaRPr/>
            </a:p>
          </p:txBody>
        </p:sp>
      </p:grpSp>
      <p:grpSp>
        <p:nvGrpSpPr>
          <p:cNvPr id="5" name="Group 5"/>
          <p:cNvGrpSpPr>
            <a:grpSpLocks noChangeAspect="1"/>
          </p:cNvGrpSpPr>
          <p:nvPr/>
        </p:nvGrpSpPr>
        <p:grpSpPr>
          <a:xfrm>
            <a:off x="-1439254" y="-723752"/>
            <a:ext cx="5243281" cy="10486563"/>
            <a:chOff x="0" y="0"/>
            <a:chExt cx="3175000" cy="6350000"/>
          </a:xfrm>
        </p:grpSpPr>
        <p:sp>
          <p:nvSpPr>
            <p:cNvPr id="6" name="Freeform 6"/>
            <p:cNvSpPr/>
            <p:nvPr/>
          </p:nvSpPr>
          <p:spPr>
            <a:xfrm flipH="1">
              <a:off x="0" y="0"/>
              <a:ext cx="3175000" cy="6350000"/>
            </a:xfrm>
            <a:custGeom>
              <a:avLst/>
              <a:gdLst/>
              <a:ahLst/>
              <a:cxnLst/>
              <a:rect l="l" t="t" r="r" b="b"/>
              <a:pathLst>
                <a:path w="3175000" h="6350000">
                  <a:moveTo>
                    <a:pt x="1587500" y="6350000"/>
                  </a:moveTo>
                  <a:lnTo>
                    <a:pt x="1587500" y="6350000"/>
                  </a:lnTo>
                  <a:cubicBezTo>
                    <a:pt x="2463800" y="6350000"/>
                    <a:pt x="3175000" y="5638800"/>
                    <a:pt x="3175000" y="4762500"/>
                  </a:cubicBezTo>
                  <a:lnTo>
                    <a:pt x="3175000" y="1587500"/>
                  </a:lnTo>
                  <a:cubicBezTo>
                    <a:pt x="3175000" y="711200"/>
                    <a:pt x="2463800" y="0"/>
                    <a:pt x="1587500" y="0"/>
                  </a:cubicBezTo>
                  <a:lnTo>
                    <a:pt x="1587500" y="0"/>
                  </a:lnTo>
                  <a:cubicBezTo>
                    <a:pt x="711200" y="0"/>
                    <a:pt x="0" y="711200"/>
                    <a:pt x="0" y="1587500"/>
                  </a:cubicBezTo>
                  <a:lnTo>
                    <a:pt x="0" y="4762500"/>
                  </a:lnTo>
                  <a:cubicBezTo>
                    <a:pt x="0" y="5638800"/>
                    <a:pt x="711200" y="6350000"/>
                    <a:pt x="1587500" y="6350000"/>
                  </a:cubicBezTo>
                  <a:close/>
                </a:path>
              </a:pathLst>
            </a:custGeom>
            <a:blipFill>
              <a:blip r:embed="rId2"/>
              <a:stretch>
                <a:fillRect l="-136620" r="-119366"/>
              </a:stretch>
            </a:blipFill>
          </p:spPr>
        </p:sp>
        <p:sp>
          <p:nvSpPr>
            <p:cNvPr id="7" name="Freeform 7"/>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8" name="TextBox 8"/>
          <p:cNvSpPr txBox="1"/>
          <p:nvPr/>
        </p:nvSpPr>
        <p:spPr>
          <a:xfrm>
            <a:off x="5095689" y="3338488"/>
            <a:ext cx="12163611" cy="6434301"/>
          </a:xfrm>
          <a:prstGeom prst="rect">
            <a:avLst/>
          </a:prstGeom>
        </p:spPr>
        <p:txBody>
          <a:bodyPr lIns="0" tIns="0" rIns="0" bIns="0" rtlCol="0" anchor="t">
            <a:spAutoFit/>
          </a:bodyPr>
          <a:lstStyle/>
          <a:p>
            <a:pPr algn="just">
              <a:lnSpc>
                <a:spcPts val="3928"/>
              </a:lnSpc>
            </a:pPr>
            <a:r>
              <a:rPr lang="en-US" sz="2806">
                <a:solidFill>
                  <a:srgbClr val="000000"/>
                </a:solidFill>
                <a:latin typeface="Sondos"/>
                <a:ea typeface="Sondos"/>
                <a:cs typeface="Sondos"/>
                <a:sym typeface="Sondos"/>
              </a:rPr>
              <a:t>O terceiro eixo aborda a </a:t>
            </a:r>
            <a:r>
              <a:rPr lang="en-US" sz="2806" b="1">
                <a:solidFill>
                  <a:srgbClr val="000000"/>
                </a:solidFill>
                <a:latin typeface="Sondos Bold"/>
                <a:ea typeface="Sondos Bold"/>
                <a:cs typeface="Sondos Bold"/>
                <a:sym typeface="Sondos Bold"/>
              </a:rPr>
              <a:t>estrutura do funcionalismo público e inclui a revisão do Decreto-Lei nº 200/67</a:t>
            </a:r>
            <a:r>
              <a:rPr lang="en-US" sz="2806">
                <a:solidFill>
                  <a:srgbClr val="000000"/>
                </a:solidFill>
                <a:latin typeface="Sondos"/>
                <a:ea typeface="Sondos"/>
                <a:cs typeface="Sondos"/>
                <a:sym typeface="Sondos"/>
              </a:rPr>
              <a:t>, criado em 1967 para modernizar e descentralizar a administração pública brasileira. A proposta atual busca atualizar essas diretrizes para atender melhor às necessidades atuais do serviço público. </a:t>
            </a:r>
          </a:p>
          <a:p>
            <a:pPr algn="just">
              <a:lnSpc>
                <a:spcPts val="3928"/>
              </a:lnSpc>
            </a:pPr>
            <a:r>
              <a:rPr lang="en-US" sz="2806">
                <a:solidFill>
                  <a:srgbClr val="000000"/>
                </a:solidFill>
                <a:latin typeface="Sondos"/>
                <a:ea typeface="Sondos"/>
                <a:cs typeface="Sondos"/>
                <a:sym typeface="Sondos"/>
              </a:rPr>
              <a:t>Em maio deste ano, foi instalada uma Comissão de Especialistas pelo Ministério da Gestão e da Inovação em Serviços Públicos (MGI) e pela Advocacia-Geral da União (AGU) para revisar o decreto. </a:t>
            </a:r>
            <a:r>
              <a:rPr lang="en-US" sz="2806" u="sng">
                <a:solidFill>
                  <a:srgbClr val="000000"/>
                </a:solidFill>
                <a:latin typeface="Sondos"/>
                <a:ea typeface="Sondos"/>
                <a:cs typeface="Sondos"/>
                <a:sym typeface="Sondos"/>
                <a:hlinkClick r:id="rId3" tooltip="https://www.gov.br/agu/pt-br/composicao/secretaria-geral-de-consultoria-1/revisao-do-dl-200-67"/>
              </a:rPr>
              <a:t>A Comissão,</a:t>
            </a:r>
            <a:r>
              <a:rPr lang="en-US" sz="2806">
                <a:solidFill>
                  <a:srgbClr val="000000"/>
                </a:solidFill>
                <a:latin typeface="Sondos"/>
                <a:ea typeface="Sondos"/>
                <a:cs typeface="Sondos"/>
                <a:sym typeface="Sondos"/>
              </a:rPr>
              <a:t> formada por membros das secretarias da AGU, MGI,  Procuradoria-Geral Federal e especialistas em gestão e direito público, tem doze meses para propor uma nova legislação (os trabalhos iniciaram em 05/2023).</a:t>
            </a:r>
          </a:p>
          <a:p>
            <a:pPr algn="just">
              <a:lnSpc>
                <a:spcPts val="3928"/>
              </a:lnSpc>
            </a:pPr>
            <a:endParaRPr lang="en-US" sz="2806">
              <a:solidFill>
                <a:srgbClr val="000000"/>
              </a:solidFill>
              <a:latin typeface="Sondos"/>
              <a:ea typeface="Sondos"/>
              <a:cs typeface="Sondos"/>
              <a:sym typeface="Sondos"/>
            </a:endParaRPr>
          </a:p>
          <a:p>
            <a:pPr algn="just">
              <a:lnSpc>
                <a:spcPts val="3928"/>
              </a:lnSpc>
            </a:pPr>
            <a:endParaRPr lang="en-US" sz="2806">
              <a:solidFill>
                <a:srgbClr val="000000"/>
              </a:solidFill>
              <a:latin typeface="Sondos"/>
              <a:ea typeface="Sondos"/>
              <a:cs typeface="Sondos"/>
              <a:sym typeface="Sondos"/>
            </a:endParaRPr>
          </a:p>
          <a:p>
            <a:pPr algn="just">
              <a:lnSpc>
                <a:spcPts val="3928"/>
              </a:lnSpc>
            </a:pPr>
            <a:endParaRPr lang="en-US" sz="2806">
              <a:solidFill>
                <a:srgbClr val="000000"/>
              </a:solidFill>
              <a:latin typeface="Sondos"/>
              <a:ea typeface="Sondos"/>
              <a:cs typeface="Sondos"/>
              <a:sym typeface="Sondos"/>
            </a:endParaRPr>
          </a:p>
        </p:txBody>
      </p:sp>
      <p:sp>
        <p:nvSpPr>
          <p:cNvPr id="9" name="TextBox 9"/>
          <p:cNvSpPr txBox="1"/>
          <p:nvPr/>
        </p:nvSpPr>
        <p:spPr>
          <a:xfrm>
            <a:off x="5095689" y="1076325"/>
            <a:ext cx="12163611"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0" name="TextBox 10"/>
          <p:cNvSpPr txBox="1"/>
          <p:nvPr/>
        </p:nvSpPr>
        <p:spPr>
          <a:xfrm>
            <a:off x="5095689" y="2552893"/>
            <a:ext cx="12163611" cy="1453828"/>
          </a:xfrm>
          <a:prstGeom prst="rect">
            <a:avLst/>
          </a:prstGeom>
        </p:spPr>
        <p:txBody>
          <a:bodyPr lIns="0" tIns="0" rIns="0" bIns="0" rtlCol="0" anchor="t">
            <a:spAutoFit/>
          </a:bodyPr>
          <a:lstStyle/>
          <a:p>
            <a:pPr algn="r">
              <a:lnSpc>
                <a:spcPts val="3802"/>
              </a:lnSpc>
            </a:pPr>
            <a:r>
              <a:rPr lang="en-US" sz="3520">
                <a:solidFill>
                  <a:srgbClr val="92E4EB"/>
                </a:solidFill>
                <a:latin typeface="Intro Rust"/>
                <a:ea typeface="Intro Rust"/>
                <a:cs typeface="Intro Rust"/>
                <a:sym typeface="Intro Rust"/>
              </a:rPr>
              <a:t>ESTRUTURA DO FUNCIONALISMO PÚBLICO</a:t>
            </a:r>
          </a:p>
          <a:p>
            <a:pPr algn="r">
              <a:lnSpc>
                <a:spcPts val="3802"/>
              </a:lnSpc>
            </a:pPr>
            <a:endParaRPr lang="en-US" sz="3520">
              <a:solidFill>
                <a:srgbClr val="92E4EB"/>
              </a:solidFill>
              <a:latin typeface="Intro Rust"/>
              <a:ea typeface="Intro Rust"/>
              <a:cs typeface="Intro Rust"/>
              <a:sym typeface="Intro Rust"/>
            </a:endParaRPr>
          </a:p>
          <a:p>
            <a:pPr algn="r">
              <a:lnSpc>
                <a:spcPts val="3802"/>
              </a:lnSpc>
            </a:pPr>
            <a:endParaRPr lang="en-US" sz="3520">
              <a:solidFill>
                <a:srgbClr val="92E4EB"/>
              </a:solidFill>
              <a:latin typeface="Intro Rust"/>
              <a:ea typeface="Intro Rust"/>
              <a:cs typeface="Intro Rust"/>
              <a:sym typeface="Intro Rust"/>
            </a:endParaRPr>
          </a:p>
        </p:txBody>
      </p:sp>
      <p:grpSp>
        <p:nvGrpSpPr>
          <p:cNvPr id="11" name="Group 11"/>
          <p:cNvGrpSpPr/>
          <p:nvPr/>
        </p:nvGrpSpPr>
        <p:grpSpPr>
          <a:xfrm>
            <a:off x="-370920" y="9280071"/>
            <a:ext cx="19029840" cy="1429112"/>
            <a:chOff x="0" y="0"/>
            <a:chExt cx="25373121" cy="1905483"/>
          </a:xfrm>
        </p:grpSpPr>
        <p:grpSp>
          <p:nvGrpSpPr>
            <p:cNvPr id="12" name="Group 12"/>
            <p:cNvGrpSpPr/>
            <p:nvPr/>
          </p:nvGrpSpPr>
          <p:grpSpPr>
            <a:xfrm>
              <a:off x="0" y="0"/>
              <a:ext cx="25373121" cy="1905483"/>
              <a:chOff x="0" y="0"/>
              <a:chExt cx="5011974" cy="376392"/>
            </a:xfrm>
          </p:grpSpPr>
          <p:sp>
            <p:nvSpPr>
              <p:cNvPr id="13" name="Freeform 13"/>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4" name="TextBox 14"/>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5" name="Freeform 15"/>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4"/>
              <a:stretch>
                <a:fillRect/>
              </a:stretch>
            </a:blipFill>
          </p:spPr>
        </p:sp>
      </p:grpSp>
      <p:sp>
        <p:nvSpPr>
          <p:cNvPr id="16" name="Freeform 16"/>
          <p:cNvSpPr/>
          <p:nvPr/>
        </p:nvSpPr>
        <p:spPr>
          <a:xfrm>
            <a:off x="0" y="5219726"/>
            <a:ext cx="3877789" cy="3048912"/>
          </a:xfrm>
          <a:custGeom>
            <a:avLst/>
            <a:gdLst/>
            <a:ahLst/>
            <a:cxnLst/>
            <a:rect l="l" t="t" r="r" b="b"/>
            <a:pathLst>
              <a:path w="3877789" h="3048912">
                <a:moveTo>
                  <a:pt x="0" y="0"/>
                </a:moveTo>
                <a:lnTo>
                  <a:pt x="3877789" y="0"/>
                </a:lnTo>
                <a:lnTo>
                  <a:pt x="3877789" y="3048912"/>
                </a:lnTo>
                <a:lnTo>
                  <a:pt x="0" y="30489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7" name="TextBox 17"/>
          <p:cNvSpPr txBox="1"/>
          <p:nvPr/>
        </p:nvSpPr>
        <p:spPr>
          <a:xfrm>
            <a:off x="774986" y="6055741"/>
            <a:ext cx="2920105" cy="1873744"/>
          </a:xfrm>
          <a:prstGeom prst="rect">
            <a:avLst/>
          </a:prstGeom>
        </p:spPr>
        <p:txBody>
          <a:bodyPr lIns="0" tIns="0" rIns="0" bIns="0" rtlCol="0" anchor="t">
            <a:spAutoFit/>
          </a:bodyPr>
          <a:lstStyle/>
          <a:p>
            <a:pPr algn="ctr">
              <a:lnSpc>
                <a:spcPts val="2137"/>
              </a:lnSpc>
            </a:pPr>
            <a:r>
              <a:rPr lang="en-US" sz="2035" spc="162">
                <a:solidFill>
                  <a:srgbClr val="000000"/>
                </a:solidFill>
                <a:latin typeface="Sondos"/>
                <a:ea typeface="Sondos"/>
                <a:cs typeface="Sondos"/>
                <a:sym typeface="Sondos"/>
              </a:rPr>
              <a:t>Tem muita gente querendo participar e contribuir nesse debate, então acho que vai ser bastante profíquo e é assim que tem que ser feito.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995240"/>
            <a:chOff x="0" y="0"/>
            <a:chExt cx="5011974" cy="262121"/>
          </a:xfrm>
        </p:grpSpPr>
        <p:sp>
          <p:nvSpPr>
            <p:cNvPr id="3" name="Freeform 3"/>
            <p:cNvSpPr/>
            <p:nvPr/>
          </p:nvSpPr>
          <p:spPr>
            <a:xfrm>
              <a:off x="0" y="0"/>
              <a:ext cx="5011974" cy="262121"/>
            </a:xfrm>
            <a:custGeom>
              <a:avLst/>
              <a:gdLst/>
              <a:ahLst/>
              <a:cxnLst/>
              <a:rect l="l" t="t" r="r" b="b"/>
              <a:pathLst>
                <a:path w="5011974" h="262121">
                  <a:moveTo>
                    <a:pt x="0" y="0"/>
                  </a:moveTo>
                  <a:lnTo>
                    <a:pt x="5011974" y="0"/>
                  </a:lnTo>
                  <a:lnTo>
                    <a:pt x="5011974" y="262121"/>
                  </a:lnTo>
                  <a:lnTo>
                    <a:pt x="0" y="262121"/>
                  </a:lnTo>
                  <a:close/>
                </a:path>
              </a:pathLst>
            </a:custGeom>
            <a:solidFill>
              <a:srgbClr val="92E4EB"/>
            </a:solidFill>
          </p:spPr>
        </p:sp>
        <p:sp>
          <p:nvSpPr>
            <p:cNvPr id="4" name="TextBox 4"/>
            <p:cNvSpPr txBox="1"/>
            <p:nvPr/>
          </p:nvSpPr>
          <p:spPr>
            <a:xfrm>
              <a:off x="0" y="-47625"/>
              <a:ext cx="5011974" cy="309746"/>
            </a:xfrm>
            <a:prstGeom prst="rect">
              <a:avLst/>
            </a:prstGeom>
          </p:spPr>
          <p:txBody>
            <a:bodyPr lIns="50800" tIns="50800" rIns="50800" bIns="50800" rtlCol="0" anchor="ctr"/>
            <a:lstStyle/>
            <a:p>
              <a:pPr algn="ctr">
                <a:lnSpc>
                  <a:spcPts val="3429"/>
                </a:lnSpc>
              </a:pPr>
              <a:endParaRPr/>
            </a:p>
          </p:txBody>
        </p:sp>
      </p:grpSp>
      <p:sp>
        <p:nvSpPr>
          <p:cNvPr id="5" name="Freeform 5"/>
          <p:cNvSpPr/>
          <p:nvPr/>
        </p:nvSpPr>
        <p:spPr>
          <a:xfrm>
            <a:off x="14944076" y="0"/>
            <a:ext cx="3775390" cy="3718759"/>
          </a:xfrm>
          <a:custGeom>
            <a:avLst/>
            <a:gdLst/>
            <a:ahLst/>
            <a:cxnLst/>
            <a:rect l="l" t="t" r="r" b="b"/>
            <a:pathLst>
              <a:path w="3775390" h="3718759">
                <a:moveTo>
                  <a:pt x="0" y="0"/>
                </a:moveTo>
                <a:lnTo>
                  <a:pt x="3775390" y="0"/>
                </a:lnTo>
                <a:lnTo>
                  <a:pt x="3775390" y="3718759"/>
                </a:lnTo>
                <a:lnTo>
                  <a:pt x="0" y="37187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271207" y="3004682"/>
            <a:ext cx="3951267" cy="8412432"/>
            <a:chOff x="0" y="0"/>
            <a:chExt cx="5688330" cy="12110720"/>
          </a:xfrm>
        </p:grpSpPr>
        <p:sp>
          <p:nvSpPr>
            <p:cNvPr id="7" name="Freeform 7"/>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4"/>
              <a:stretch>
                <a:fillRect l="-139478" r="-139478"/>
              </a:stretch>
            </a:blipFill>
          </p:spPr>
        </p:sp>
      </p:grpSp>
      <p:sp>
        <p:nvSpPr>
          <p:cNvPr id="8" name="TextBox 8"/>
          <p:cNvSpPr txBox="1"/>
          <p:nvPr/>
        </p:nvSpPr>
        <p:spPr>
          <a:xfrm>
            <a:off x="1028700" y="3851404"/>
            <a:ext cx="10989392" cy="4528133"/>
          </a:xfrm>
          <a:prstGeom prst="rect">
            <a:avLst/>
          </a:prstGeom>
        </p:spPr>
        <p:txBody>
          <a:bodyPr lIns="0" tIns="0" rIns="0" bIns="0" rtlCol="0" anchor="t">
            <a:spAutoFit/>
          </a:bodyPr>
          <a:lstStyle/>
          <a:p>
            <a:pPr marL="615757" lvl="1" indent="-307879" algn="just">
              <a:lnSpc>
                <a:spcPts val="3992"/>
              </a:lnSpc>
              <a:buFont typeface="Arial"/>
              <a:buChar char="•"/>
            </a:pPr>
            <a:r>
              <a:rPr lang="en-US" sz="2852" b="1">
                <a:solidFill>
                  <a:srgbClr val="000000"/>
                </a:solidFill>
                <a:latin typeface="Sondos Bold"/>
                <a:ea typeface="Sondos Bold"/>
                <a:cs typeface="Sondos Bold"/>
                <a:sym typeface="Sondos Bold"/>
              </a:rPr>
              <a:t>Revisão do Decreto-Lei nº 200/67</a:t>
            </a:r>
          </a:p>
          <a:p>
            <a:pPr algn="just">
              <a:lnSpc>
                <a:spcPts val="3992"/>
              </a:lnSpc>
            </a:pPr>
            <a:r>
              <a:rPr lang="en-US" sz="2852">
                <a:solidFill>
                  <a:srgbClr val="000000"/>
                </a:solidFill>
                <a:latin typeface="Sondos"/>
                <a:ea typeface="Sondos"/>
                <a:cs typeface="Sondos"/>
                <a:sym typeface="Sondos"/>
              </a:rPr>
              <a:t>A revisão visa atualizar e otimizar a administração pública, levando em consideração os desafios atuais e as necessidades dos servidores. A atualização do decreto é uma iniciativa conjunta entre AGU e MGI. Um dos pontos potenciais de mudança é o funcionamento da administração indireta, incluindo autarquias e empresas públicas, que atualmente enfrentam restrições para contratação e execução orçamentária semelhantes às da administração direta (ministérios em geral).</a:t>
            </a:r>
          </a:p>
          <a:p>
            <a:pPr algn="just">
              <a:lnSpc>
                <a:spcPts val="3992"/>
              </a:lnSpc>
            </a:pPr>
            <a:endParaRPr lang="en-US" sz="2852">
              <a:solidFill>
                <a:srgbClr val="000000"/>
              </a:solidFill>
              <a:latin typeface="Sondos"/>
              <a:ea typeface="Sondos"/>
              <a:cs typeface="Sondos"/>
              <a:sym typeface="Sondos"/>
            </a:endParaRPr>
          </a:p>
        </p:txBody>
      </p:sp>
      <p:sp>
        <p:nvSpPr>
          <p:cNvPr id="9" name="TextBox 9"/>
          <p:cNvSpPr txBox="1"/>
          <p:nvPr/>
        </p:nvSpPr>
        <p:spPr>
          <a:xfrm>
            <a:off x="828422" y="1076325"/>
            <a:ext cx="13637628"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0" name="TextBox 10"/>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ESTRUTURA DO FUNCIONALISMO PÚBLICO- ESTRATÉGIA DE IMPLEMENTAÇÃO</a:t>
            </a:r>
          </a:p>
        </p:txBody>
      </p:sp>
      <p:grpSp>
        <p:nvGrpSpPr>
          <p:cNvPr id="11" name="Group 11"/>
          <p:cNvGrpSpPr/>
          <p:nvPr/>
        </p:nvGrpSpPr>
        <p:grpSpPr>
          <a:xfrm>
            <a:off x="-370920" y="9280071"/>
            <a:ext cx="19029840" cy="1429112"/>
            <a:chOff x="0" y="0"/>
            <a:chExt cx="25373121" cy="1905483"/>
          </a:xfrm>
        </p:grpSpPr>
        <p:grpSp>
          <p:nvGrpSpPr>
            <p:cNvPr id="12" name="Group 12"/>
            <p:cNvGrpSpPr/>
            <p:nvPr/>
          </p:nvGrpSpPr>
          <p:grpSpPr>
            <a:xfrm>
              <a:off x="0" y="0"/>
              <a:ext cx="25373121" cy="1905483"/>
              <a:chOff x="0" y="0"/>
              <a:chExt cx="5011974" cy="376392"/>
            </a:xfrm>
          </p:grpSpPr>
          <p:sp>
            <p:nvSpPr>
              <p:cNvPr id="13" name="Freeform 13"/>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4" name="TextBox 14"/>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5" name="Freeform 15"/>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6" name="Freeform 16"/>
          <p:cNvSpPr/>
          <p:nvPr/>
        </p:nvSpPr>
        <p:spPr>
          <a:xfrm>
            <a:off x="12874921" y="6144046"/>
            <a:ext cx="3689986" cy="2901251"/>
          </a:xfrm>
          <a:custGeom>
            <a:avLst/>
            <a:gdLst/>
            <a:ahLst/>
            <a:cxnLst/>
            <a:rect l="l" t="t" r="r" b="b"/>
            <a:pathLst>
              <a:path w="3689986" h="2901251">
                <a:moveTo>
                  <a:pt x="0" y="0"/>
                </a:moveTo>
                <a:lnTo>
                  <a:pt x="3689986" y="0"/>
                </a:lnTo>
                <a:lnTo>
                  <a:pt x="3689986" y="2901251"/>
                </a:lnTo>
                <a:lnTo>
                  <a:pt x="0" y="29012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TextBox 17"/>
          <p:cNvSpPr txBox="1"/>
          <p:nvPr/>
        </p:nvSpPr>
        <p:spPr>
          <a:xfrm>
            <a:off x="13666925" y="6826777"/>
            <a:ext cx="2762767" cy="1844688"/>
          </a:xfrm>
          <a:prstGeom prst="rect">
            <a:avLst/>
          </a:prstGeom>
        </p:spPr>
        <p:txBody>
          <a:bodyPr lIns="0" tIns="0" rIns="0" bIns="0" rtlCol="0" anchor="t">
            <a:spAutoFit/>
          </a:bodyPr>
          <a:lstStyle/>
          <a:p>
            <a:pPr algn="ctr">
              <a:lnSpc>
                <a:spcPts val="2977"/>
              </a:lnSpc>
              <a:spcBef>
                <a:spcPct val="0"/>
              </a:spcBef>
            </a:pPr>
            <a:r>
              <a:rPr lang="en-US" sz="2127" spc="170">
                <a:solidFill>
                  <a:srgbClr val="000000"/>
                </a:solidFill>
                <a:latin typeface="Sondos"/>
                <a:ea typeface="Sondos"/>
                <a:cs typeface="Sondos"/>
                <a:sym typeface="Sondos"/>
              </a:rPr>
              <a:t>As pessoas, muitas vezes, esquecem que houve duas reformas da Previdência [nos governos do 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995240"/>
            <a:chOff x="0" y="0"/>
            <a:chExt cx="5011974" cy="262121"/>
          </a:xfrm>
        </p:grpSpPr>
        <p:sp>
          <p:nvSpPr>
            <p:cNvPr id="3" name="Freeform 3"/>
            <p:cNvSpPr/>
            <p:nvPr/>
          </p:nvSpPr>
          <p:spPr>
            <a:xfrm>
              <a:off x="0" y="0"/>
              <a:ext cx="5011974" cy="262121"/>
            </a:xfrm>
            <a:custGeom>
              <a:avLst/>
              <a:gdLst/>
              <a:ahLst/>
              <a:cxnLst/>
              <a:rect l="l" t="t" r="r" b="b"/>
              <a:pathLst>
                <a:path w="5011974" h="262121">
                  <a:moveTo>
                    <a:pt x="0" y="0"/>
                  </a:moveTo>
                  <a:lnTo>
                    <a:pt x="5011974" y="0"/>
                  </a:lnTo>
                  <a:lnTo>
                    <a:pt x="5011974" y="262121"/>
                  </a:lnTo>
                  <a:lnTo>
                    <a:pt x="0" y="262121"/>
                  </a:lnTo>
                  <a:close/>
                </a:path>
              </a:pathLst>
            </a:custGeom>
            <a:solidFill>
              <a:srgbClr val="92E4EB"/>
            </a:solidFill>
          </p:spPr>
        </p:sp>
        <p:sp>
          <p:nvSpPr>
            <p:cNvPr id="4" name="TextBox 4"/>
            <p:cNvSpPr txBox="1"/>
            <p:nvPr/>
          </p:nvSpPr>
          <p:spPr>
            <a:xfrm>
              <a:off x="0" y="-47625"/>
              <a:ext cx="5011974" cy="309746"/>
            </a:xfrm>
            <a:prstGeom prst="rect">
              <a:avLst/>
            </a:prstGeom>
          </p:spPr>
          <p:txBody>
            <a:bodyPr lIns="50800" tIns="50800" rIns="50800" bIns="50800" rtlCol="0" anchor="ctr"/>
            <a:lstStyle/>
            <a:p>
              <a:pPr algn="ctr">
                <a:lnSpc>
                  <a:spcPts val="3429"/>
                </a:lnSpc>
              </a:pPr>
              <a:endParaRPr/>
            </a:p>
          </p:txBody>
        </p:sp>
      </p:grpSp>
      <p:sp>
        <p:nvSpPr>
          <p:cNvPr id="5" name="Freeform 5"/>
          <p:cNvSpPr/>
          <p:nvPr/>
        </p:nvSpPr>
        <p:spPr>
          <a:xfrm>
            <a:off x="14944076" y="0"/>
            <a:ext cx="3775390" cy="3718759"/>
          </a:xfrm>
          <a:custGeom>
            <a:avLst/>
            <a:gdLst/>
            <a:ahLst/>
            <a:cxnLst/>
            <a:rect l="l" t="t" r="r" b="b"/>
            <a:pathLst>
              <a:path w="3775390" h="3718759">
                <a:moveTo>
                  <a:pt x="0" y="0"/>
                </a:moveTo>
                <a:lnTo>
                  <a:pt x="3775390" y="0"/>
                </a:lnTo>
                <a:lnTo>
                  <a:pt x="3775390" y="3718759"/>
                </a:lnTo>
                <a:lnTo>
                  <a:pt x="0" y="37187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2271207" y="3004682"/>
            <a:ext cx="3951267" cy="8412432"/>
            <a:chOff x="0" y="0"/>
            <a:chExt cx="5688330" cy="12110720"/>
          </a:xfrm>
        </p:grpSpPr>
        <p:sp>
          <p:nvSpPr>
            <p:cNvPr id="7" name="Freeform 7"/>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4"/>
              <a:stretch>
                <a:fillRect l="-139478" r="-139478"/>
              </a:stretch>
            </a:blipFill>
          </p:spPr>
        </p:sp>
      </p:grpSp>
      <p:sp>
        <p:nvSpPr>
          <p:cNvPr id="8" name="TextBox 8"/>
          <p:cNvSpPr txBox="1"/>
          <p:nvPr/>
        </p:nvSpPr>
        <p:spPr>
          <a:xfrm>
            <a:off x="1028700" y="3671134"/>
            <a:ext cx="11048095" cy="5857399"/>
          </a:xfrm>
          <a:prstGeom prst="rect">
            <a:avLst/>
          </a:prstGeom>
        </p:spPr>
        <p:txBody>
          <a:bodyPr lIns="0" tIns="0" rIns="0" bIns="0" rtlCol="0" anchor="t">
            <a:spAutoFit/>
          </a:bodyPr>
          <a:lstStyle/>
          <a:p>
            <a:pPr algn="just">
              <a:lnSpc>
                <a:spcPts val="3281"/>
              </a:lnSpc>
            </a:pPr>
            <a:r>
              <a:rPr lang="en-US" sz="2343" b="1">
                <a:solidFill>
                  <a:srgbClr val="000000"/>
                </a:solidFill>
                <a:latin typeface="Sondos Bold"/>
                <a:ea typeface="Sondos Bold"/>
                <a:cs typeface="Sondos Bold"/>
                <a:sym typeface="Sondos Bold"/>
              </a:rPr>
              <a:t>Linha do Tempo: Histórico e Implicações do Decreto-Lei 200/67 e Tentativas de Reforma</a:t>
            </a:r>
          </a:p>
          <a:p>
            <a:pPr marL="311706" lvl="1" indent="-155853" algn="just">
              <a:lnSpc>
                <a:spcPts val="2021"/>
              </a:lnSpc>
              <a:buAutoNum type="arabicPeriod"/>
            </a:pPr>
            <a:r>
              <a:rPr lang="en-US" sz="1443" b="1" u="sng">
                <a:solidFill>
                  <a:srgbClr val="000000"/>
                </a:solidFill>
                <a:latin typeface="Sondos Bold"/>
                <a:ea typeface="Sondos Bold"/>
                <a:cs typeface="Sondos Bold"/>
                <a:sym typeface="Sondos Bold"/>
              </a:rPr>
              <a:t>1967</a:t>
            </a:r>
            <a:r>
              <a:rPr lang="en-US" sz="1443" b="1">
                <a:solidFill>
                  <a:srgbClr val="000000"/>
                </a:solidFill>
                <a:latin typeface="Sondos Bold"/>
                <a:ea typeface="Sondos Bold"/>
                <a:cs typeface="Sondos Bold"/>
                <a:sym typeface="Sondos Bold"/>
              </a:rPr>
              <a:t> - Promulgação do Decreto-Lei 200/67:</a:t>
            </a:r>
          </a:p>
          <a:p>
            <a:pPr marL="311706" lvl="1" indent="-155853" algn="just">
              <a:lnSpc>
                <a:spcPts val="2021"/>
              </a:lnSpc>
              <a:buFont typeface="Arial"/>
              <a:buChar char="•"/>
            </a:pPr>
            <a:r>
              <a:rPr lang="en-US" sz="1443">
                <a:solidFill>
                  <a:srgbClr val="000000"/>
                </a:solidFill>
                <a:latin typeface="Sondos"/>
                <a:ea typeface="Sondos"/>
                <a:cs typeface="Sondos"/>
                <a:sym typeface="Sondos"/>
              </a:rPr>
              <a:t>Objetivo: Organizar a Administração Federal brasileira.</a:t>
            </a:r>
          </a:p>
          <a:p>
            <a:pPr marL="311706" lvl="1" indent="-155853" algn="just">
              <a:lnSpc>
                <a:spcPts val="2021"/>
              </a:lnSpc>
              <a:buFont typeface="Arial"/>
              <a:buChar char="•"/>
            </a:pPr>
            <a:r>
              <a:rPr lang="en-US" sz="1443">
                <a:solidFill>
                  <a:srgbClr val="000000"/>
                </a:solidFill>
                <a:latin typeface="Sondos"/>
                <a:ea typeface="Sondos"/>
                <a:cs typeface="Sondos"/>
                <a:sym typeface="Sondos"/>
              </a:rPr>
              <a:t>Estrutura: Criou categorias de entidades como administração direta, autarquias, empresas públicas, sociedades de economia mista e fundações públicas.</a:t>
            </a:r>
          </a:p>
          <a:p>
            <a:pPr marL="311706" lvl="1" indent="-155853" algn="just">
              <a:lnSpc>
                <a:spcPts val="2021"/>
              </a:lnSpc>
              <a:buFont typeface="Arial"/>
              <a:buChar char="•"/>
            </a:pPr>
            <a:r>
              <a:rPr lang="en-US" sz="1443">
                <a:solidFill>
                  <a:srgbClr val="000000"/>
                </a:solidFill>
                <a:latin typeface="Sondos"/>
                <a:ea typeface="Sondos"/>
                <a:cs typeface="Sondos"/>
                <a:sym typeface="Sondos"/>
              </a:rPr>
              <a:t>Descentralização: Concedeu autonomia administrativa e financeira à administração indireta, promovendo mais eficiência na gestão pública.</a:t>
            </a:r>
          </a:p>
          <a:p>
            <a:pPr marL="311706" lvl="1" indent="-155853" algn="just">
              <a:lnSpc>
                <a:spcPts val="2021"/>
              </a:lnSpc>
              <a:buFont typeface="Arial"/>
              <a:buChar char="•"/>
            </a:pPr>
            <a:r>
              <a:rPr lang="en-US" sz="1443">
                <a:solidFill>
                  <a:srgbClr val="000000"/>
                </a:solidFill>
                <a:latin typeface="Sondos"/>
                <a:ea typeface="Sondos"/>
                <a:cs typeface="Sondos"/>
                <a:sym typeface="Sondos"/>
              </a:rPr>
              <a:t>Constituição Federal de 1988:</a:t>
            </a:r>
          </a:p>
          <a:p>
            <a:pPr marL="311706" lvl="1" indent="-155853" algn="just">
              <a:lnSpc>
                <a:spcPts val="2021"/>
              </a:lnSpc>
              <a:buFont typeface="Arial"/>
              <a:buChar char="•"/>
            </a:pPr>
            <a:r>
              <a:rPr lang="en-US" sz="1443">
                <a:solidFill>
                  <a:srgbClr val="000000"/>
                </a:solidFill>
                <a:latin typeface="Sondos"/>
                <a:ea typeface="Sondos"/>
                <a:cs typeface="Sondos"/>
                <a:sym typeface="Sondos"/>
              </a:rPr>
              <a:t>Mudanças: Equilibrou a descentralização promovida pelo Decreto-Lei 200, introduzindo mais controle, transparência e responsabilidade.</a:t>
            </a:r>
          </a:p>
          <a:p>
            <a:pPr marL="311706" lvl="1" indent="-155853" algn="just">
              <a:lnSpc>
                <a:spcPts val="2021"/>
              </a:lnSpc>
              <a:buFont typeface="Arial"/>
              <a:buChar char="•"/>
            </a:pPr>
            <a:r>
              <a:rPr lang="en-US" sz="1443">
                <a:solidFill>
                  <a:srgbClr val="000000"/>
                </a:solidFill>
                <a:latin typeface="Sondos"/>
                <a:ea typeface="Sondos"/>
                <a:cs typeface="Sondos"/>
                <a:sym typeface="Sondos"/>
              </a:rPr>
              <a:t>Impacto nas Entidades: Autarquias e fundações passaram a seguir as mesmas regras aplicadas à administração direta (licitações, controle orçamentário), restringindo sua autonomia e flexibilidade original.</a:t>
            </a:r>
          </a:p>
          <a:p>
            <a:pPr algn="just">
              <a:lnSpc>
                <a:spcPts val="2021"/>
              </a:lnSpc>
            </a:pPr>
            <a:endParaRPr lang="en-US" sz="1443">
              <a:solidFill>
                <a:srgbClr val="000000"/>
              </a:solidFill>
              <a:latin typeface="Sondos"/>
              <a:ea typeface="Sondos"/>
              <a:cs typeface="Sondos"/>
              <a:sym typeface="Sondos"/>
            </a:endParaRPr>
          </a:p>
          <a:p>
            <a:pPr algn="just">
              <a:lnSpc>
                <a:spcPts val="2021"/>
              </a:lnSpc>
            </a:pPr>
            <a:r>
              <a:rPr lang="en-US" sz="1443">
                <a:solidFill>
                  <a:srgbClr val="000000"/>
                </a:solidFill>
                <a:latin typeface="Sondos"/>
                <a:ea typeface="Sondos"/>
                <a:cs typeface="Sondos"/>
                <a:sym typeface="Sondos"/>
              </a:rPr>
              <a:t>      2.</a:t>
            </a:r>
            <a:r>
              <a:rPr lang="en-US" sz="1443" b="1" u="sng">
                <a:solidFill>
                  <a:srgbClr val="000000"/>
                </a:solidFill>
                <a:latin typeface="Sondos Bold"/>
                <a:ea typeface="Sondos Bold"/>
                <a:cs typeface="Sondos Bold"/>
                <a:sym typeface="Sondos Bold"/>
              </a:rPr>
              <a:t>1995 </a:t>
            </a:r>
            <a:r>
              <a:rPr lang="en-US" sz="1443" b="1">
                <a:solidFill>
                  <a:srgbClr val="000000"/>
                </a:solidFill>
                <a:latin typeface="Sondos Bold"/>
                <a:ea typeface="Sondos Bold"/>
                <a:cs typeface="Sondos Bold"/>
                <a:sym typeface="Sondos Bold"/>
              </a:rPr>
              <a:t>- Plano Diretor da Reforma do Aparelho do Estado (PDRAE):</a:t>
            </a:r>
          </a:p>
          <a:p>
            <a:pPr marL="311706" lvl="1" indent="-155853" algn="just">
              <a:lnSpc>
                <a:spcPts val="2021"/>
              </a:lnSpc>
              <a:buFont typeface="Arial"/>
              <a:buChar char="•"/>
            </a:pPr>
            <a:r>
              <a:rPr lang="en-US" sz="1443">
                <a:solidFill>
                  <a:srgbClr val="000000"/>
                </a:solidFill>
                <a:latin typeface="Sondos"/>
                <a:ea typeface="Sondos"/>
                <a:cs typeface="Sondos"/>
                <a:sym typeface="Sondos"/>
              </a:rPr>
              <a:t>Influência: Nova Gestão Pública, visando maior eficiência e resultados na Administração Pública.</a:t>
            </a:r>
          </a:p>
          <a:p>
            <a:pPr marL="311706" lvl="1" indent="-155853" algn="just">
              <a:lnSpc>
                <a:spcPts val="2021"/>
              </a:lnSpc>
              <a:buFont typeface="Arial"/>
              <a:buChar char="•"/>
            </a:pPr>
            <a:r>
              <a:rPr lang="en-US" sz="1443">
                <a:solidFill>
                  <a:srgbClr val="000000"/>
                </a:solidFill>
                <a:latin typeface="Sondos"/>
                <a:ea typeface="Sondos"/>
                <a:cs typeface="Sondos"/>
                <a:sym typeface="Sondos"/>
              </a:rPr>
              <a:t>Proposta: Criação de Agências Autônomas (substituindo autarquias e fundações) e Organizações Sociais (parcerias entre Estado e entidades privadas).</a:t>
            </a:r>
          </a:p>
          <a:p>
            <a:pPr marL="311706" lvl="1" indent="-155853" algn="just">
              <a:lnSpc>
                <a:spcPts val="2021"/>
              </a:lnSpc>
              <a:buFont typeface="Arial"/>
              <a:buChar char="•"/>
            </a:pPr>
            <a:r>
              <a:rPr lang="en-US" sz="1443">
                <a:solidFill>
                  <a:srgbClr val="000000"/>
                </a:solidFill>
                <a:latin typeface="Sondos"/>
                <a:ea typeface="Sondos"/>
                <a:cs typeface="Sondos"/>
                <a:sym typeface="Sondos"/>
              </a:rPr>
              <a:t>Objetivo: Descentralizar e transferir serviços não exclusivos do Estado para o setor público não estatal.</a:t>
            </a:r>
          </a:p>
          <a:p>
            <a:pPr algn="just">
              <a:lnSpc>
                <a:spcPts val="2021"/>
              </a:lnSpc>
            </a:pPr>
            <a:endParaRPr lang="en-US" sz="1443">
              <a:solidFill>
                <a:srgbClr val="000000"/>
              </a:solidFill>
              <a:latin typeface="Sondos"/>
              <a:ea typeface="Sondos"/>
              <a:cs typeface="Sondos"/>
              <a:sym typeface="Sondos"/>
            </a:endParaRPr>
          </a:p>
          <a:p>
            <a:pPr algn="just">
              <a:lnSpc>
                <a:spcPts val="2021"/>
              </a:lnSpc>
            </a:pPr>
            <a:r>
              <a:rPr lang="en-US" sz="1443">
                <a:solidFill>
                  <a:srgbClr val="000000"/>
                </a:solidFill>
                <a:latin typeface="Sondos"/>
                <a:ea typeface="Sondos"/>
                <a:cs typeface="Sondos"/>
                <a:sym typeface="Sondos"/>
              </a:rPr>
              <a:t>      3. </a:t>
            </a:r>
            <a:r>
              <a:rPr lang="en-US" sz="1443" b="1">
                <a:solidFill>
                  <a:srgbClr val="000000"/>
                </a:solidFill>
                <a:latin typeface="Sondos Bold"/>
                <a:ea typeface="Sondos Bold"/>
                <a:cs typeface="Sondos Bold"/>
                <a:sym typeface="Sondos Bold"/>
              </a:rPr>
              <a:t>Resultados da Reforma de 1995:</a:t>
            </a:r>
          </a:p>
          <a:p>
            <a:pPr marL="311706" lvl="1" indent="-155853" algn="just">
              <a:lnSpc>
                <a:spcPts val="2021"/>
              </a:lnSpc>
              <a:buFont typeface="Arial"/>
              <a:buChar char="•"/>
            </a:pPr>
            <a:r>
              <a:rPr lang="en-US" sz="1443">
                <a:solidFill>
                  <a:srgbClr val="000000"/>
                </a:solidFill>
                <a:latin typeface="Sondos"/>
                <a:ea typeface="Sondos"/>
                <a:cs typeface="Sondos"/>
                <a:sym typeface="Sondos"/>
              </a:rPr>
              <a:t>Emenda Constitucional </a:t>
            </a:r>
            <a:r>
              <a:rPr lang="en-US" sz="1443" b="1">
                <a:solidFill>
                  <a:srgbClr val="000000"/>
                </a:solidFill>
                <a:latin typeface="Sondos Bold"/>
                <a:ea typeface="Sondos Bold"/>
                <a:cs typeface="Sondos Bold"/>
                <a:sym typeface="Sondos Bold"/>
              </a:rPr>
              <a:t>19: </a:t>
            </a:r>
            <a:r>
              <a:rPr lang="en-US" sz="1443">
                <a:solidFill>
                  <a:srgbClr val="000000"/>
                </a:solidFill>
                <a:latin typeface="Sondos"/>
                <a:ea typeface="Sondos"/>
                <a:cs typeface="Sondos"/>
                <a:sym typeface="Sondos"/>
              </a:rPr>
              <a:t>Formalizou algumas mudanças, mas a transformação das entidades em agências executivas foi limitada.</a:t>
            </a:r>
          </a:p>
          <a:p>
            <a:pPr marL="311706" lvl="1" indent="-155853" algn="just">
              <a:lnSpc>
                <a:spcPts val="2021"/>
              </a:lnSpc>
              <a:buFont typeface="Arial"/>
              <a:buChar char="•"/>
            </a:pPr>
            <a:r>
              <a:rPr lang="en-US" sz="1443">
                <a:solidFill>
                  <a:srgbClr val="000000"/>
                </a:solidFill>
                <a:latin typeface="Sondos"/>
                <a:ea typeface="Sondos"/>
                <a:cs typeface="Sondos"/>
                <a:sym typeface="Sondos"/>
              </a:rPr>
              <a:t>Organizações Sociais: Modelo bem-sucedido e amplamente adotado nos estados brasileiros.</a:t>
            </a:r>
          </a:p>
          <a:p>
            <a:pPr marL="311706" lvl="1" indent="-155853" algn="just">
              <a:lnSpc>
                <a:spcPts val="2021"/>
              </a:lnSpc>
              <a:buFont typeface="Arial"/>
              <a:buChar char="•"/>
            </a:pPr>
            <a:r>
              <a:rPr lang="en-US" sz="1443">
                <a:solidFill>
                  <a:srgbClr val="000000"/>
                </a:solidFill>
                <a:latin typeface="Sondos"/>
                <a:ea typeface="Sondos"/>
                <a:cs typeface="Sondos"/>
                <a:sym typeface="Sondos"/>
              </a:rPr>
              <a:t>Agências Reguladoras: Criadas como autarquias especiais, mantendo o modelo descentralizado de gestão pública.</a:t>
            </a:r>
          </a:p>
          <a:p>
            <a:pPr algn="just">
              <a:lnSpc>
                <a:spcPts val="2021"/>
              </a:lnSpc>
            </a:pPr>
            <a:endParaRPr lang="en-US" sz="1443">
              <a:solidFill>
                <a:srgbClr val="000000"/>
              </a:solidFill>
              <a:latin typeface="Sondos"/>
              <a:ea typeface="Sondos"/>
              <a:cs typeface="Sondos"/>
              <a:sym typeface="Sondos"/>
            </a:endParaRPr>
          </a:p>
          <a:p>
            <a:pPr algn="just">
              <a:lnSpc>
                <a:spcPts val="2021"/>
              </a:lnSpc>
            </a:pPr>
            <a:endParaRPr lang="en-US" sz="1443">
              <a:solidFill>
                <a:srgbClr val="000000"/>
              </a:solidFill>
              <a:latin typeface="Sondos"/>
              <a:ea typeface="Sondos"/>
              <a:cs typeface="Sondos"/>
              <a:sym typeface="Sondos"/>
            </a:endParaRPr>
          </a:p>
        </p:txBody>
      </p:sp>
      <p:sp>
        <p:nvSpPr>
          <p:cNvPr id="9" name="TextBox 9"/>
          <p:cNvSpPr txBox="1"/>
          <p:nvPr/>
        </p:nvSpPr>
        <p:spPr>
          <a:xfrm>
            <a:off x="828422" y="1076325"/>
            <a:ext cx="13637628"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0" name="TextBox 10"/>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ESTRUTURA DO FUNCIONALISMO PÚBLICO- ESTRATÉGIA DE IMPLEMENTAÇÃO</a:t>
            </a:r>
          </a:p>
        </p:txBody>
      </p:sp>
      <p:grpSp>
        <p:nvGrpSpPr>
          <p:cNvPr id="11" name="Group 11"/>
          <p:cNvGrpSpPr/>
          <p:nvPr/>
        </p:nvGrpSpPr>
        <p:grpSpPr>
          <a:xfrm>
            <a:off x="-370920" y="9280071"/>
            <a:ext cx="19029840" cy="1429112"/>
            <a:chOff x="0" y="0"/>
            <a:chExt cx="25373121" cy="1905483"/>
          </a:xfrm>
        </p:grpSpPr>
        <p:grpSp>
          <p:nvGrpSpPr>
            <p:cNvPr id="12" name="Group 12"/>
            <p:cNvGrpSpPr/>
            <p:nvPr/>
          </p:nvGrpSpPr>
          <p:grpSpPr>
            <a:xfrm>
              <a:off x="0" y="0"/>
              <a:ext cx="25373121" cy="1905483"/>
              <a:chOff x="0" y="0"/>
              <a:chExt cx="5011974" cy="376392"/>
            </a:xfrm>
          </p:grpSpPr>
          <p:sp>
            <p:nvSpPr>
              <p:cNvPr id="13" name="Freeform 13"/>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4" name="TextBox 14"/>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5" name="Freeform 15"/>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5"/>
              <a:stretch>
                <a:fillRect/>
              </a:stretch>
            </a:blipFill>
          </p:spPr>
        </p:sp>
      </p:grpSp>
      <p:sp>
        <p:nvSpPr>
          <p:cNvPr id="16" name="Freeform 16"/>
          <p:cNvSpPr/>
          <p:nvPr/>
        </p:nvSpPr>
        <p:spPr>
          <a:xfrm>
            <a:off x="12874921" y="6144046"/>
            <a:ext cx="3689986" cy="2901251"/>
          </a:xfrm>
          <a:custGeom>
            <a:avLst/>
            <a:gdLst/>
            <a:ahLst/>
            <a:cxnLst/>
            <a:rect l="l" t="t" r="r" b="b"/>
            <a:pathLst>
              <a:path w="3689986" h="2901251">
                <a:moveTo>
                  <a:pt x="0" y="0"/>
                </a:moveTo>
                <a:lnTo>
                  <a:pt x="3689986" y="0"/>
                </a:lnTo>
                <a:lnTo>
                  <a:pt x="3689986" y="2901251"/>
                </a:lnTo>
                <a:lnTo>
                  <a:pt x="0" y="29012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TextBox 17"/>
          <p:cNvSpPr txBox="1"/>
          <p:nvPr/>
        </p:nvSpPr>
        <p:spPr>
          <a:xfrm>
            <a:off x="13652903" y="6809767"/>
            <a:ext cx="2746960" cy="1999814"/>
          </a:xfrm>
          <a:prstGeom prst="rect">
            <a:avLst/>
          </a:prstGeom>
        </p:spPr>
        <p:txBody>
          <a:bodyPr lIns="0" tIns="0" rIns="0" bIns="0" rtlCol="0" anchor="t">
            <a:spAutoFit/>
          </a:bodyPr>
          <a:lstStyle/>
          <a:p>
            <a:pPr algn="ctr">
              <a:lnSpc>
                <a:spcPts val="2649"/>
              </a:lnSpc>
              <a:spcBef>
                <a:spcPct val="0"/>
              </a:spcBef>
            </a:pPr>
            <a:r>
              <a:rPr lang="en-US" sz="1892" spc="151">
                <a:solidFill>
                  <a:srgbClr val="000000"/>
                </a:solidFill>
                <a:latin typeface="Sondos"/>
                <a:ea typeface="Sondos"/>
                <a:cs typeface="Sondos"/>
                <a:sym typeface="Sondos"/>
              </a:rPr>
              <a:t> Para fazer uma nova legislação, precisamos ter certeza de que ouvimos todo mundo, todos os especialistas possíveis.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995240"/>
            <a:chOff x="0" y="0"/>
            <a:chExt cx="5011974" cy="262121"/>
          </a:xfrm>
        </p:grpSpPr>
        <p:sp>
          <p:nvSpPr>
            <p:cNvPr id="3" name="Freeform 3"/>
            <p:cNvSpPr/>
            <p:nvPr/>
          </p:nvSpPr>
          <p:spPr>
            <a:xfrm>
              <a:off x="0" y="0"/>
              <a:ext cx="5011974" cy="262121"/>
            </a:xfrm>
            <a:custGeom>
              <a:avLst/>
              <a:gdLst/>
              <a:ahLst/>
              <a:cxnLst/>
              <a:rect l="l" t="t" r="r" b="b"/>
              <a:pathLst>
                <a:path w="5011974" h="262121">
                  <a:moveTo>
                    <a:pt x="0" y="0"/>
                  </a:moveTo>
                  <a:lnTo>
                    <a:pt x="5011974" y="0"/>
                  </a:lnTo>
                  <a:lnTo>
                    <a:pt x="5011974" y="262121"/>
                  </a:lnTo>
                  <a:lnTo>
                    <a:pt x="0" y="262121"/>
                  </a:lnTo>
                  <a:close/>
                </a:path>
              </a:pathLst>
            </a:custGeom>
            <a:solidFill>
              <a:srgbClr val="92E4EB"/>
            </a:solidFill>
          </p:spPr>
        </p:sp>
        <p:sp>
          <p:nvSpPr>
            <p:cNvPr id="4" name="TextBox 4"/>
            <p:cNvSpPr txBox="1"/>
            <p:nvPr/>
          </p:nvSpPr>
          <p:spPr>
            <a:xfrm>
              <a:off x="0" y="-47625"/>
              <a:ext cx="5011974" cy="309746"/>
            </a:xfrm>
            <a:prstGeom prst="rect">
              <a:avLst/>
            </a:prstGeom>
          </p:spPr>
          <p:txBody>
            <a:bodyPr lIns="50800" tIns="50800" rIns="50800" bIns="50800" rtlCol="0" anchor="ctr"/>
            <a:lstStyle/>
            <a:p>
              <a:pPr algn="ctr">
                <a:lnSpc>
                  <a:spcPts val="3429"/>
                </a:lnSpc>
              </a:pPr>
              <a:endParaRPr/>
            </a:p>
          </p:txBody>
        </p:sp>
      </p:grpSp>
      <p:grpSp>
        <p:nvGrpSpPr>
          <p:cNvPr id="5" name="Group 5"/>
          <p:cNvGrpSpPr/>
          <p:nvPr/>
        </p:nvGrpSpPr>
        <p:grpSpPr>
          <a:xfrm>
            <a:off x="12271207" y="3004682"/>
            <a:ext cx="3951267" cy="8412432"/>
            <a:chOff x="0" y="0"/>
            <a:chExt cx="5688330" cy="12110720"/>
          </a:xfrm>
        </p:grpSpPr>
        <p:sp>
          <p:nvSpPr>
            <p:cNvPr id="6" name="Freeform 6"/>
            <p:cNvSpPr/>
            <p:nvPr/>
          </p:nvSpPr>
          <p:spPr>
            <a:xfrm>
              <a:off x="0" y="0"/>
              <a:ext cx="5688330" cy="12110720"/>
            </a:xfrm>
            <a:custGeom>
              <a:avLst/>
              <a:gdLst/>
              <a:ahLst/>
              <a:cxnLst/>
              <a:rect l="l" t="t" r="r" b="b"/>
              <a:pathLst>
                <a:path w="5688330" h="12110720">
                  <a:moveTo>
                    <a:pt x="2844800" y="0"/>
                  </a:moveTo>
                  <a:cubicBezTo>
                    <a:pt x="1273810" y="0"/>
                    <a:pt x="0" y="1273810"/>
                    <a:pt x="0" y="2844800"/>
                  </a:cubicBezTo>
                  <a:lnTo>
                    <a:pt x="0" y="12110720"/>
                  </a:lnTo>
                  <a:lnTo>
                    <a:pt x="5688330" y="12110720"/>
                  </a:lnTo>
                  <a:lnTo>
                    <a:pt x="5688330" y="2844800"/>
                  </a:lnTo>
                  <a:cubicBezTo>
                    <a:pt x="5688330" y="1273810"/>
                    <a:pt x="4415790" y="0"/>
                    <a:pt x="2844800" y="0"/>
                  </a:cubicBezTo>
                  <a:close/>
                </a:path>
              </a:pathLst>
            </a:custGeom>
            <a:blipFill>
              <a:blip r:embed="rId2"/>
              <a:stretch>
                <a:fillRect l="-139478" r="-139478"/>
              </a:stretch>
            </a:blipFill>
          </p:spPr>
        </p:sp>
      </p:grpSp>
      <p:sp>
        <p:nvSpPr>
          <p:cNvPr id="7" name="Freeform 7"/>
          <p:cNvSpPr/>
          <p:nvPr/>
        </p:nvSpPr>
        <p:spPr>
          <a:xfrm>
            <a:off x="14810507" y="0"/>
            <a:ext cx="3746858" cy="3746858"/>
          </a:xfrm>
          <a:custGeom>
            <a:avLst/>
            <a:gdLst/>
            <a:ahLst/>
            <a:cxnLst/>
            <a:rect l="l" t="t" r="r" b="b"/>
            <a:pathLst>
              <a:path w="3746858" h="3746858">
                <a:moveTo>
                  <a:pt x="0" y="0"/>
                </a:moveTo>
                <a:lnTo>
                  <a:pt x="3746858" y="0"/>
                </a:lnTo>
                <a:lnTo>
                  <a:pt x="3746858" y="3746858"/>
                </a:lnTo>
                <a:lnTo>
                  <a:pt x="0" y="37468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1028700" y="3756244"/>
            <a:ext cx="10755086" cy="5939155"/>
          </a:xfrm>
          <a:prstGeom prst="rect">
            <a:avLst/>
          </a:prstGeom>
        </p:spPr>
        <p:txBody>
          <a:bodyPr lIns="0" tIns="0" rIns="0" bIns="0" rtlCol="0" anchor="t">
            <a:spAutoFit/>
          </a:bodyPr>
          <a:lstStyle/>
          <a:p>
            <a:pPr algn="just">
              <a:lnSpc>
                <a:spcPts val="3919"/>
              </a:lnSpc>
            </a:pPr>
            <a:r>
              <a:rPr lang="en-US" sz="2799">
                <a:solidFill>
                  <a:srgbClr val="000000"/>
                </a:solidFill>
                <a:latin typeface="Sondos"/>
                <a:ea typeface="Sondos"/>
                <a:cs typeface="Sondos"/>
                <a:sym typeface="Sondos"/>
              </a:rPr>
              <a:t>O </a:t>
            </a:r>
            <a:r>
              <a:rPr lang="en-US" sz="2799" b="1">
                <a:solidFill>
                  <a:srgbClr val="000000"/>
                </a:solidFill>
                <a:latin typeface="Sondos Bold"/>
                <a:ea typeface="Sondos Bold"/>
                <a:cs typeface="Sondos Bold"/>
                <a:sym typeface="Sondos Bold"/>
              </a:rPr>
              <a:t>Concurso Público Nacional Unificado (CPNU)</a:t>
            </a:r>
            <a:r>
              <a:rPr lang="en-US" sz="2799">
                <a:solidFill>
                  <a:srgbClr val="000000"/>
                </a:solidFill>
                <a:latin typeface="Sondos"/>
                <a:ea typeface="Sondos"/>
                <a:cs typeface="Sondos"/>
                <a:sym typeface="Sondos"/>
              </a:rPr>
              <a:t> está moldado para reforçar a lógica da reforma administrativa. O edital do  CPNU permite que candidatos aprovados, mas não convocados para cargos efetivos, sejam chamados para contratos temporários, substituindo a estabilidade por vínculos precários.</a:t>
            </a:r>
          </a:p>
          <a:p>
            <a:pPr algn="just">
              <a:lnSpc>
                <a:spcPts val="3919"/>
              </a:lnSpc>
            </a:pPr>
            <a:r>
              <a:rPr lang="en-US" sz="2799">
                <a:solidFill>
                  <a:srgbClr val="000000"/>
                </a:solidFill>
                <a:latin typeface="Sondos"/>
                <a:ea typeface="Sondos"/>
                <a:cs typeface="Sondos"/>
                <a:sym typeface="Sondos"/>
              </a:rPr>
              <a:t>As alterações nos Decretos nº 9.739, no nº 11.722 e no nº 11.880 ampliam esse cenário, permitindo ao governo justificar a agilidade na recomposição da força de trabalho. No entanto, isso enfraquece o concurso público e desvaloriza as carreiras estáveis, alinhando-se aos objetivos da reforma administrativa, que prioriza eficiência fiscal em detrimento dos direitos dos servidores.</a:t>
            </a:r>
          </a:p>
          <a:p>
            <a:pPr algn="just">
              <a:lnSpc>
                <a:spcPts val="3919"/>
              </a:lnSpc>
            </a:pPr>
            <a:endParaRPr lang="en-US" sz="2799">
              <a:solidFill>
                <a:srgbClr val="000000"/>
              </a:solidFill>
              <a:latin typeface="Sondos"/>
              <a:ea typeface="Sondos"/>
              <a:cs typeface="Sondos"/>
              <a:sym typeface="Sondos"/>
            </a:endParaRPr>
          </a:p>
        </p:txBody>
      </p:sp>
      <p:sp>
        <p:nvSpPr>
          <p:cNvPr id="9" name="TextBox 9"/>
          <p:cNvSpPr txBox="1"/>
          <p:nvPr/>
        </p:nvSpPr>
        <p:spPr>
          <a:xfrm>
            <a:off x="828422" y="1076325"/>
            <a:ext cx="13637628" cy="1259518"/>
          </a:xfrm>
          <a:prstGeom prst="rect">
            <a:avLst/>
          </a:prstGeom>
        </p:spPr>
        <p:txBody>
          <a:bodyPr lIns="0" tIns="0" rIns="0" bIns="0" rtlCol="0" anchor="t">
            <a:spAutoFit/>
          </a:bodyPr>
          <a:lstStyle/>
          <a:p>
            <a:pPr algn="r">
              <a:lnSpc>
                <a:spcPts val="4882"/>
              </a:lnSpc>
            </a:pPr>
            <a:r>
              <a:rPr lang="en-US" sz="4520">
                <a:solidFill>
                  <a:srgbClr val="92E4EB"/>
                </a:solidFill>
                <a:latin typeface="Intro Rust"/>
                <a:ea typeface="Intro Rust"/>
                <a:cs typeface="Intro Rust"/>
                <a:sym typeface="Intro Rust"/>
              </a:rPr>
              <a:t>TRÊS EIXOS PARA A REFORMA ADMINISTRATIVA SOB A GESTÃO DE LULA</a:t>
            </a:r>
          </a:p>
        </p:txBody>
      </p:sp>
      <p:sp>
        <p:nvSpPr>
          <p:cNvPr id="10" name="TextBox 10"/>
          <p:cNvSpPr txBox="1"/>
          <p:nvPr/>
        </p:nvSpPr>
        <p:spPr>
          <a:xfrm>
            <a:off x="1028700" y="2633980"/>
            <a:ext cx="12163611" cy="977578"/>
          </a:xfrm>
          <a:prstGeom prst="rect">
            <a:avLst/>
          </a:prstGeom>
        </p:spPr>
        <p:txBody>
          <a:bodyPr lIns="0" tIns="0" rIns="0" bIns="0" rtlCol="0" anchor="t">
            <a:spAutoFit/>
          </a:bodyPr>
          <a:lstStyle/>
          <a:p>
            <a:pPr algn="l">
              <a:lnSpc>
                <a:spcPts val="3802"/>
              </a:lnSpc>
            </a:pPr>
            <a:r>
              <a:rPr lang="en-US" sz="3520">
                <a:solidFill>
                  <a:srgbClr val="92E4EB"/>
                </a:solidFill>
                <a:latin typeface="Intro Rust"/>
                <a:ea typeface="Intro Rust"/>
                <a:cs typeface="Intro Rust"/>
                <a:sym typeface="Intro Rust"/>
              </a:rPr>
              <a:t>ESTRUTURA DO FUNCIONALISMO PÚBLICO- ESTRATÉGIA DE IMPLEMENTAÇÃO</a:t>
            </a:r>
          </a:p>
        </p:txBody>
      </p:sp>
      <p:grpSp>
        <p:nvGrpSpPr>
          <p:cNvPr id="11" name="Group 11"/>
          <p:cNvGrpSpPr/>
          <p:nvPr/>
        </p:nvGrpSpPr>
        <p:grpSpPr>
          <a:xfrm>
            <a:off x="-370920" y="9280071"/>
            <a:ext cx="19029840" cy="1429112"/>
            <a:chOff x="0" y="0"/>
            <a:chExt cx="5011974" cy="376392"/>
          </a:xfrm>
        </p:grpSpPr>
        <p:sp>
          <p:nvSpPr>
            <p:cNvPr id="12" name="Freeform 12"/>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3" name="TextBox 13"/>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4" name="Freeform 14"/>
          <p:cNvSpPr/>
          <p:nvPr/>
        </p:nvSpPr>
        <p:spPr>
          <a:xfrm>
            <a:off x="11513193" y="9280071"/>
            <a:ext cx="5746107" cy="868301"/>
          </a:xfrm>
          <a:custGeom>
            <a:avLst/>
            <a:gdLst/>
            <a:ahLst/>
            <a:cxnLst/>
            <a:rect l="l" t="t" r="r" b="b"/>
            <a:pathLst>
              <a:path w="5746107" h="868301">
                <a:moveTo>
                  <a:pt x="0" y="0"/>
                </a:moveTo>
                <a:lnTo>
                  <a:pt x="5746107" y="0"/>
                </a:lnTo>
                <a:lnTo>
                  <a:pt x="5746107" y="868301"/>
                </a:lnTo>
                <a:lnTo>
                  <a:pt x="0" y="868301"/>
                </a:lnTo>
                <a:lnTo>
                  <a:pt x="0" y="0"/>
                </a:lnTo>
                <a:close/>
              </a:path>
            </a:pathLst>
          </a:custGeom>
          <a:blipFill>
            <a:blip r:embed="rId5"/>
            <a:stretch>
              <a:fillRect/>
            </a:stretch>
          </a:blipFill>
        </p:spPr>
      </p:sp>
      <p:sp>
        <p:nvSpPr>
          <p:cNvPr id="15" name="Freeform 15"/>
          <p:cNvSpPr/>
          <p:nvPr/>
        </p:nvSpPr>
        <p:spPr>
          <a:xfrm>
            <a:off x="12649254" y="5881501"/>
            <a:ext cx="4322506" cy="3398570"/>
          </a:xfrm>
          <a:custGeom>
            <a:avLst/>
            <a:gdLst/>
            <a:ahLst/>
            <a:cxnLst/>
            <a:rect l="l" t="t" r="r" b="b"/>
            <a:pathLst>
              <a:path w="4322506" h="3398570">
                <a:moveTo>
                  <a:pt x="0" y="0"/>
                </a:moveTo>
                <a:lnTo>
                  <a:pt x="4322506" y="0"/>
                </a:lnTo>
                <a:lnTo>
                  <a:pt x="4322506" y="3398570"/>
                </a:lnTo>
                <a:lnTo>
                  <a:pt x="0" y="33985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13499223" y="6591594"/>
            <a:ext cx="3329294" cy="2353617"/>
          </a:xfrm>
          <a:prstGeom prst="rect">
            <a:avLst/>
          </a:prstGeom>
        </p:spPr>
        <p:txBody>
          <a:bodyPr lIns="0" tIns="0" rIns="0" bIns="0" rtlCol="0" anchor="t">
            <a:spAutoFit/>
          </a:bodyPr>
          <a:lstStyle/>
          <a:p>
            <a:pPr algn="ctr">
              <a:lnSpc>
                <a:spcPts val="2358"/>
              </a:lnSpc>
              <a:spcBef>
                <a:spcPct val="0"/>
              </a:spcBef>
            </a:pPr>
            <a:r>
              <a:rPr lang="en-US" sz="1684" spc="134">
                <a:solidFill>
                  <a:srgbClr val="000000"/>
                </a:solidFill>
                <a:latin typeface="Sondos"/>
                <a:ea typeface="Sondos"/>
                <a:cs typeface="Sondos"/>
                <a:sym typeface="Sondos"/>
              </a:rPr>
              <a:t>O Governo Lula já realiza um projeto de transformação do Estado, com foco na melhoria e inovação dos serviços públicos, na valorização do servidor, reposição adequada, na transição digital do governo e na racionalização do gasto.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374" y="9695399"/>
            <a:ext cx="19029840" cy="1140013"/>
            <a:chOff x="0" y="0"/>
            <a:chExt cx="5011974" cy="300250"/>
          </a:xfrm>
        </p:grpSpPr>
        <p:sp>
          <p:nvSpPr>
            <p:cNvPr id="3" name="Freeform 3"/>
            <p:cNvSpPr/>
            <p:nvPr/>
          </p:nvSpPr>
          <p:spPr>
            <a:xfrm>
              <a:off x="0" y="0"/>
              <a:ext cx="5011974" cy="300250"/>
            </a:xfrm>
            <a:custGeom>
              <a:avLst/>
              <a:gdLst/>
              <a:ahLst/>
              <a:cxnLst/>
              <a:rect l="l" t="t" r="r" b="b"/>
              <a:pathLst>
                <a:path w="5011974" h="300250">
                  <a:moveTo>
                    <a:pt x="0" y="0"/>
                  </a:moveTo>
                  <a:lnTo>
                    <a:pt x="5011974" y="0"/>
                  </a:lnTo>
                  <a:lnTo>
                    <a:pt x="5011974" y="300250"/>
                  </a:lnTo>
                  <a:lnTo>
                    <a:pt x="0" y="300250"/>
                  </a:lnTo>
                  <a:close/>
                </a:path>
              </a:pathLst>
            </a:custGeom>
            <a:solidFill>
              <a:srgbClr val="5D5D5D"/>
            </a:solidFill>
          </p:spPr>
        </p:sp>
        <p:sp>
          <p:nvSpPr>
            <p:cNvPr id="4" name="TextBox 4"/>
            <p:cNvSpPr txBox="1"/>
            <p:nvPr/>
          </p:nvSpPr>
          <p:spPr>
            <a:xfrm>
              <a:off x="0" y="-47625"/>
              <a:ext cx="5011974" cy="347875"/>
            </a:xfrm>
            <a:prstGeom prst="rect">
              <a:avLst/>
            </a:prstGeom>
          </p:spPr>
          <p:txBody>
            <a:bodyPr lIns="50800" tIns="50800" rIns="50800" bIns="50800" rtlCol="0" anchor="ctr"/>
            <a:lstStyle/>
            <a:p>
              <a:pPr algn="ctr">
                <a:lnSpc>
                  <a:spcPts val="3429"/>
                </a:lnSpc>
              </a:pPr>
              <a:endParaRPr/>
            </a:p>
          </p:txBody>
        </p:sp>
      </p:grpSp>
      <p:sp>
        <p:nvSpPr>
          <p:cNvPr id="5" name="TextBox 5"/>
          <p:cNvSpPr txBox="1"/>
          <p:nvPr/>
        </p:nvSpPr>
        <p:spPr>
          <a:xfrm>
            <a:off x="6103664" y="2540595"/>
            <a:ext cx="11155636" cy="988182"/>
          </a:xfrm>
          <a:prstGeom prst="rect">
            <a:avLst/>
          </a:prstGeom>
        </p:spPr>
        <p:txBody>
          <a:bodyPr lIns="0" tIns="0" rIns="0" bIns="0" rtlCol="0" anchor="t">
            <a:spAutoFit/>
          </a:bodyPr>
          <a:lstStyle/>
          <a:p>
            <a:pPr algn="r">
              <a:lnSpc>
                <a:spcPts val="3878"/>
              </a:lnSpc>
            </a:pPr>
            <a:r>
              <a:rPr lang="en-US" sz="3591">
                <a:solidFill>
                  <a:srgbClr val="92E4EB"/>
                </a:solidFill>
                <a:latin typeface="Intro Rust"/>
                <a:ea typeface="Intro Rust"/>
                <a:cs typeface="Intro Rust"/>
                <a:sym typeface="Intro Rust"/>
              </a:rPr>
              <a:t>ESTRUTURA DO FUNCIONALISMO PÚBLICO - RISCOS SOB A REALIDADE DO INSS</a:t>
            </a:r>
          </a:p>
        </p:txBody>
      </p:sp>
      <p:sp>
        <p:nvSpPr>
          <p:cNvPr id="6" name="TextBox 6"/>
          <p:cNvSpPr txBox="1"/>
          <p:nvPr/>
        </p:nvSpPr>
        <p:spPr>
          <a:xfrm>
            <a:off x="5441514" y="3649159"/>
            <a:ext cx="11673204" cy="5443855"/>
          </a:xfrm>
          <a:prstGeom prst="rect">
            <a:avLst/>
          </a:prstGeom>
        </p:spPr>
        <p:txBody>
          <a:bodyPr lIns="0" tIns="0" rIns="0" bIns="0" rtlCol="0" anchor="t">
            <a:spAutoFit/>
          </a:bodyPr>
          <a:lstStyle/>
          <a:p>
            <a:pPr algn="just">
              <a:lnSpc>
                <a:spcPts val="3919"/>
              </a:lnSpc>
            </a:pPr>
            <a:r>
              <a:rPr lang="en-US" sz="2799">
                <a:solidFill>
                  <a:srgbClr val="000000"/>
                </a:solidFill>
                <a:latin typeface="Sondos"/>
                <a:ea typeface="Sondos"/>
                <a:cs typeface="Sondos"/>
                <a:sym typeface="Sondos"/>
              </a:rPr>
              <a:t>O INSS, como autarquia da administração pública indireta, corre sérios riscos com a revisão do Decreto-Lei nº 200/67, especialmente diante das contradições no processo liderado pelo governo. Embora a ministra da Gestão, Esther Dweck, tenha garantido um processo "democrático e amplo", a ausência de representantes da sociedade e de setores do serviço público na comissão encarregada da atualização do decreto é preocupante. Com a composição limitada a membros da AGU e do MGI, e o prazo apertado de doze meses, o debate aberto e participativo prometido pode ser apenas simbólico, o que aumenta a vulnerabilidade do INSS. A autarquia, que já enfrenta desafios relacionados à falta de pessoal e estrutura, pode ver sua autonomia ameaçada, o que impactaria diretamente a qualidade e eficiência dos serviços prestados à população.</a:t>
            </a:r>
          </a:p>
        </p:txBody>
      </p:sp>
      <p:sp>
        <p:nvSpPr>
          <p:cNvPr id="7" name="TextBox 7"/>
          <p:cNvSpPr txBox="1"/>
          <p:nvPr/>
        </p:nvSpPr>
        <p:spPr>
          <a:xfrm>
            <a:off x="3972247" y="1076325"/>
            <a:ext cx="13287053" cy="1225916"/>
          </a:xfrm>
          <a:prstGeom prst="rect">
            <a:avLst/>
          </a:prstGeom>
        </p:spPr>
        <p:txBody>
          <a:bodyPr lIns="0" tIns="0" rIns="0" bIns="0" rtlCol="0" anchor="t">
            <a:spAutoFit/>
          </a:bodyPr>
          <a:lstStyle/>
          <a:p>
            <a:pPr algn="r">
              <a:lnSpc>
                <a:spcPts val="4756"/>
              </a:lnSpc>
            </a:pPr>
            <a:r>
              <a:rPr lang="en-US" sz="4404">
                <a:solidFill>
                  <a:srgbClr val="92E4EB"/>
                </a:solidFill>
                <a:latin typeface="Intro Rust"/>
                <a:ea typeface="Intro Rust"/>
                <a:cs typeface="Intro Rust"/>
                <a:sym typeface="Intro Rust"/>
              </a:rPr>
              <a:t>TRÊS EIXOS PARA A REFORMA ADMINISTRATIVA SOB A GESTÃO DE LULA</a:t>
            </a:r>
          </a:p>
        </p:txBody>
      </p:sp>
      <p:grpSp>
        <p:nvGrpSpPr>
          <p:cNvPr id="8" name="Group 8"/>
          <p:cNvGrpSpPr/>
          <p:nvPr/>
        </p:nvGrpSpPr>
        <p:grpSpPr>
          <a:xfrm rot="924396">
            <a:off x="535663" y="-1700335"/>
            <a:ext cx="4055539" cy="11934702"/>
            <a:chOff x="0" y="0"/>
            <a:chExt cx="1931358" cy="5683631"/>
          </a:xfrm>
        </p:grpSpPr>
        <p:sp>
          <p:nvSpPr>
            <p:cNvPr id="9" name="Freeform 9"/>
            <p:cNvSpPr/>
            <p:nvPr/>
          </p:nvSpPr>
          <p:spPr>
            <a:xfrm flipH="1">
              <a:off x="0" y="0"/>
              <a:ext cx="1931358" cy="5683631"/>
            </a:xfrm>
            <a:custGeom>
              <a:avLst/>
              <a:gdLst/>
              <a:ahLst/>
              <a:cxnLst/>
              <a:rect l="l" t="t" r="r" b="b"/>
              <a:pathLst>
                <a:path w="1931358" h="5683631">
                  <a:moveTo>
                    <a:pt x="1931358" y="5683631"/>
                  </a:moveTo>
                  <a:lnTo>
                    <a:pt x="1931358" y="0"/>
                  </a:lnTo>
                  <a:lnTo>
                    <a:pt x="0" y="0"/>
                  </a:lnTo>
                  <a:lnTo>
                    <a:pt x="0" y="5683631"/>
                  </a:lnTo>
                  <a:lnTo>
                    <a:pt x="1931358" y="5683631"/>
                  </a:lnTo>
                  <a:close/>
                </a:path>
              </a:pathLst>
            </a:custGeom>
            <a:blipFill>
              <a:blip r:embed="rId2"/>
              <a:stretch>
                <a:fillRect l="-211901" r="-211901"/>
              </a:stretch>
            </a:blipFill>
          </p:spPr>
        </p:sp>
      </p:grpSp>
      <p:grpSp>
        <p:nvGrpSpPr>
          <p:cNvPr id="10" name="Group 10"/>
          <p:cNvGrpSpPr/>
          <p:nvPr/>
        </p:nvGrpSpPr>
        <p:grpSpPr>
          <a:xfrm>
            <a:off x="-370920" y="9280071"/>
            <a:ext cx="19029840" cy="1429112"/>
            <a:chOff x="0" y="0"/>
            <a:chExt cx="25373121" cy="1905483"/>
          </a:xfrm>
        </p:grpSpPr>
        <p:grpSp>
          <p:nvGrpSpPr>
            <p:cNvPr id="11" name="Group 11"/>
            <p:cNvGrpSpPr/>
            <p:nvPr/>
          </p:nvGrpSpPr>
          <p:grpSpPr>
            <a:xfrm>
              <a:off x="0" y="0"/>
              <a:ext cx="25373121" cy="1905483"/>
              <a:chOff x="0" y="0"/>
              <a:chExt cx="5011974" cy="376392"/>
            </a:xfrm>
          </p:grpSpPr>
          <p:sp>
            <p:nvSpPr>
              <p:cNvPr id="12" name="Freeform 12"/>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3" name="TextBox 13"/>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4" name="Freeform 14"/>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grpSp>
        <p:nvGrpSpPr>
          <p:cNvPr id="15" name="Group 15"/>
          <p:cNvGrpSpPr/>
          <p:nvPr/>
        </p:nvGrpSpPr>
        <p:grpSpPr>
          <a:xfrm rot="924396">
            <a:off x="-4461874" y="-2404928"/>
            <a:ext cx="5137741" cy="11626767"/>
            <a:chOff x="0" y="0"/>
            <a:chExt cx="1353150" cy="3062194"/>
          </a:xfrm>
        </p:grpSpPr>
        <p:sp>
          <p:nvSpPr>
            <p:cNvPr id="16" name="Freeform 16"/>
            <p:cNvSpPr/>
            <p:nvPr/>
          </p:nvSpPr>
          <p:spPr>
            <a:xfrm>
              <a:off x="0" y="0"/>
              <a:ext cx="1353150" cy="3062194"/>
            </a:xfrm>
            <a:custGeom>
              <a:avLst/>
              <a:gdLst/>
              <a:ahLst/>
              <a:cxnLst/>
              <a:rect l="l" t="t" r="r" b="b"/>
              <a:pathLst>
                <a:path w="1353150" h="3062194">
                  <a:moveTo>
                    <a:pt x="0" y="0"/>
                  </a:moveTo>
                  <a:lnTo>
                    <a:pt x="1353150" y="0"/>
                  </a:lnTo>
                  <a:lnTo>
                    <a:pt x="1353150" y="3062194"/>
                  </a:lnTo>
                  <a:lnTo>
                    <a:pt x="0" y="3062194"/>
                  </a:lnTo>
                  <a:close/>
                </a:path>
              </a:pathLst>
            </a:custGeom>
            <a:solidFill>
              <a:srgbClr val="92E4EB"/>
            </a:solidFill>
          </p:spPr>
        </p:sp>
        <p:sp>
          <p:nvSpPr>
            <p:cNvPr id="17" name="TextBox 17"/>
            <p:cNvSpPr txBox="1"/>
            <p:nvPr/>
          </p:nvSpPr>
          <p:spPr>
            <a:xfrm>
              <a:off x="0" y="-47625"/>
              <a:ext cx="1353150" cy="3109819"/>
            </a:xfrm>
            <a:prstGeom prst="rect">
              <a:avLst/>
            </a:prstGeom>
          </p:spPr>
          <p:txBody>
            <a:bodyPr lIns="50800" tIns="50800" rIns="50800" bIns="50800" rtlCol="0" anchor="ctr"/>
            <a:lstStyle/>
            <a:p>
              <a:pPr algn="ctr">
                <a:lnSpc>
                  <a:spcPts val="3429"/>
                </a:lnSpc>
              </a:pPr>
              <a:endParaRPr/>
            </a:p>
          </p:txBody>
        </p:sp>
      </p:grpSp>
      <p:sp>
        <p:nvSpPr>
          <p:cNvPr id="18" name="Freeform 18"/>
          <p:cNvSpPr/>
          <p:nvPr/>
        </p:nvSpPr>
        <p:spPr>
          <a:xfrm>
            <a:off x="1028700" y="3892411"/>
            <a:ext cx="4090026" cy="3215783"/>
          </a:xfrm>
          <a:custGeom>
            <a:avLst/>
            <a:gdLst/>
            <a:ahLst/>
            <a:cxnLst/>
            <a:rect l="l" t="t" r="r" b="b"/>
            <a:pathLst>
              <a:path w="4090026" h="3215783">
                <a:moveTo>
                  <a:pt x="0" y="0"/>
                </a:moveTo>
                <a:lnTo>
                  <a:pt x="4090026" y="0"/>
                </a:lnTo>
                <a:lnTo>
                  <a:pt x="4090026" y="3215782"/>
                </a:lnTo>
                <a:lnTo>
                  <a:pt x="0" y="32157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TextBox 19"/>
          <p:cNvSpPr txBox="1"/>
          <p:nvPr/>
        </p:nvSpPr>
        <p:spPr>
          <a:xfrm>
            <a:off x="1882946" y="4771360"/>
            <a:ext cx="3042204" cy="1991967"/>
          </a:xfrm>
          <a:prstGeom prst="rect">
            <a:avLst/>
          </a:prstGeom>
        </p:spPr>
        <p:txBody>
          <a:bodyPr lIns="0" tIns="0" rIns="0" bIns="0" rtlCol="0" anchor="t">
            <a:spAutoFit/>
          </a:bodyPr>
          <a:lstStyle/>
          <a:p>
            <a:pPr algn="ctr">
              <a:lnSpc>
                <a:spcPts val="2657"/>
              </a:lnSpc>
              <a:spcBef>
                <a:spcPct val="0"/>
              </a:spcBef>
            </a:pPr>
            <a:r>
              <a:rPr lang="en-US" sz="1898" spc="151">
                <a:solidFill>
                  <a:srgbClr val="000000"/>
                </a:solidFill>
                <a:latin typeface="Sondos Light"/>
                <a:ea typeface="Sondos Light"/>
                <a:cs typeface="Sondos Light"/>
                <a:sym typeface="Sondos Light"/>
              </a:rPr>
              <a:t>Um dos pontos de provável mudança é o funcionamento da administração indireta, incluindo autarquias e empresas públicas,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E4E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6167396" y="4730"/>
            <a:ext cx="5141135" cy="10282270"/>
            <a:chOff x="0" y="0"/>
            <a:chExt cx="3175000" cy="6350000"/>
          </a:xfrm>
        </p:grpSpPr>
        <p:sp>
          <p:nvSpPr>
            <p:cNvPr id="3" name="Freeform 3"/>
            <p:cNvSpPr/>
            <p:nvPr/>
          </p:nvSpPr>
          <p:spPr>
            <a:xfrm>
              <a:off x="0" y="0"/>
              <a:ext cx="3175000" cy="6350000"/>
            </a:xfrm>
            <a:custGeom>
              <a:avLst/>
              <a:gdLst/>
              <a:ahLst/>
              <a:cxnLst/>
              <a:rect l="l" t="t" r="r" b="b"/>
              <a:pathLst>
                <a:path w="3175000" h="6350000">
                  <a:moveTo>
                    <a:pt x="1587500" y="6350000"/>
                  </a:moveTo>
                  <a:lnTo>
                    <a:pt x="1587500" y="6350000"/>
                  </a:lnTo>
                  <a:cubicBezTo>
                    <a:pt x="711200" y="6350000"/>
                    <a:pt x="0" y="5638800"/>
                    <a:pt x="0" y="4762500"/>
                  </a:cubicBezTo>
                  <a:lnTo>
                    <a:pt x="0" y="1587500"/>
                  </a:lnTo>
                  <a:cubicBezTo>
                    <a:pt x="0" y="711200"/>
                    <a:pt x="711200" y="0"/>
                    <a:pt x="1587500" y="0"/>
                  </a:cubicBezTo>
                  <a:lnTo>
                    <a:pt x="1587500" y="0"/>
                  </a:lnTo>
                  <a:cubicBezTo>
                    <a:pt x="2463800" y="0"/>
                    <a:pt x="3175000" y="711200"/>
                    <a:pt x="3175000" y="1587500"/>
                  </a:cubicBezTo>
                  <a:lnTo>
                    <a:pt x="3175000" y="4762500"/>
                  </a:lnTo>
                  <a:cubicBezTo>
                    <a:pt x="3175000" y="5638800"/>
                    <a:pt x="2463800" y="6350000"/>
                    <a:pt x="1587500" y="6350000"/>
                  </a:cubicBezTo>
                  <a:close/>
                </a:path>
              </a:pathLst>
            </a:custGeom>
            <a:blipFill>
              <a:blip r:embed="rId2"/>
              <a:stretch>
                <a:fillRect l="-56382" r="-56382"/>
              </a:stretch>
            </a:blipFill>
          </p:spPr>
        </p:sp>
        <p:sp>
          <p:nvSpPr>
            <p:cNvPr id="4" name="Freeform 4"/>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5" name="TextBox 5"/>
          <p:cNvSpPr txBox="1"/>
          <p:nvPr/>
        </p:nvSpPr>
        <p:spPr>
          <a:xfrm>
            <a:off x="1028700" y="2753818"/>
            <a:ext cx="14326584" cy="5939155"/>
          </a:xfrm>
          <a:prstGeom prst="rect">
            <a:avLst/>
          </a:prstGeom>
        </p:spPr>
        <p:txBody>
          <a:bodyPr lIns="0" tIns="0" rIns="0" bIns="0" rtlCol="0" anchor="t">
            <a:spAutoFit/>
          </a:bodyPr>
          <a:lstStyle/>
          <a:p>
            <a:pPr algn="just">
              <a:lnSpc>
                <a:spcPts val="3919"/>
              </a:lnSpc>
            </a:pPr>
            <a:r>
              <a:rPr lang="en-US" sz="2799" b="1">
                <a:solidFill>
                  <a:srgbClr val="000000"/>
                </a:solidFill>
                <a:latin typeface="Sondos Bold"/>
                <a:ea typeface="Sondos Bold"/>
                <a:cs typeface="Sondos Bold"/>
                <a:sym typeface="Sondos Bold"/>
              </a:rPr>
              <a:t>Modernização Disfarçada</a:t>
            </a:r>
          </a:p>
          <a:p>
            <a:pPr algn="just">
              <a:lnSpc>
                <a:spcPts val="3919"/>
              </a:lnSpc>
            </a:pPr>
            <a:r>
              <a:rPr lang="en-US" sz="2799">
                <a:solidFill>
                  <a:srgbClr val="000000"/>
                </a:solidFill>
                <a:latin typeface="Sondos"/>
                <a:ea typeface="Sondos"/>
                <a:cs typeface="Sondos"/>
                <a:sym typeface="Sondos"/>
              </a:rPr>
              <a:t>A reforma conduzida pela Ministra Esther Dweck, apresentada como uma "modernização" do serviço público, evita o termo "reforma administrativa" para não parecer um ataque ao tamanho do Estado. No entanto, seu real objetivo é a precarização das condições de trabalho dos servidores e a redução de custos.</a:t>
            </a:r>
          </a:p>
          <a:p>
            <a:pPr algn="just">
              <a:lnSpc>
                <a:spcPts val="3919"/>
              </a:lnSpc>
            </a:pPr>
            <a:r>
              <a:rPr lang="en-US" sz="2799" b="1">
                <a:solidFill>
                  <a:srgbClr val="000000"/>
                </a:solidFill>
                <a:latin typeface="Sondos Bold"/>
                <a:ea typeface="Sondos Bold"/>
                <a:cs typeface="Sondos Bold"/>
                <a:sym typeface="Sondos Bold"/>
              </a:rPr>
              <a:t>Áreas de Foco da Reforma</a:t>
            </a:r>
          </a:p>
          <a:p>
            <a:pPr marL="604519" lvl="1" indent="-302260" algn="just">
              <a:lnSpc>
                <a:spcPts val="3919"/>
              </a:lnSpc>
              <a:buFont typeface="Arial"/>
              <a:buChar char="•"/>
            </a:pPr>
            <a:r>
              <a:rPr lang="en-US" sz="2799">
                <a:solidFill>
                  <a:srgbClr val="000000"/>
                </a:solidFill>
                <a:latin typeface="Sondos"/>
                <a:ea typeface="Sondos"/>
                <a:cs typeface="Sondos"/>
                <a:sym typeface="Sondos"/>
              </a:rPr>
              <a:t>Servidores: Mudanças na progressão de carreira com critérios baseados em metas de desempenho.</a:t>
            </a:r>
          </a:p>
          <a:p>
            <a:pPr marL="604519" lvl="1" indent="-302260" algn="just">
              <a:lnSpc>
                <a:spcPts val="3919"/>
              </a:lnSpc>
              <a:buFont typeface="Arial"/>
              <a:buChar char="•"/>
            </a:pPr>
            <a:r>
              <a:rPr lang="en-US" sz="2799">
                <a:solidFill>
                  <a:srgbClr val="000000"/>
                </a:solidFill>
                <a:latin typeface="Sondos"/>
                <a:ea typeface="Sondos"/>
                <a:cs typeface="Sondos"/>
                <a:sym typeface="Sondos"/>
              </a:rPr>
              <a:t>Digitalização: Ampliação da digitalização dos serviços públicos, com risco de automação excessiva e terceirização, reduzindo a necessidade de servidores.</a:t>
            </a:r>
          </a:p>
          <a:p>
            <a:pPr marL="604519" lvl="1" indent="-302260" algn="just">
              <a:lnSpc>
                <a:spcPts val="3919"/>
              </a:lnSpc>
              <a:buFont typeface="Arial"/>
              <a:buChar char="•"/>
            </a:pPr>
            <a:r>
              <a:rPr lang="en-US" sz="2799">
                <a:solidFill>
                  <a:srgbClr val="000000"/>
                </a:solidFill>
                <a:latin typeface="Sondos"/>
                <a:ea typeface="Sondos"/>
                <a:cs typeface="Sondos"/>
                <a:sym typeface="Sondos"/>
              </a:rPr>
              <a:t>Estrutura e Revisão do Decreto-Lei nº 200/67: Revisão focada na reestruturação da administração pública, sem transparência e participação social.</a:t>
            </a:r>
          </a:p>
        </p:txBody>
      </p:sp>
      <p:sp>
        <p:nvSpPr>
          <p:cNvPr id="6" name="TextBox 6"/>
          <p:cNvSpPr txBox="1"/>
          <p:nvPr/>
        </p:nvSpPr>
        <p:spPr>
          <a:xfrm>
            <a:off x="1028700" y="1066800"/>
            <a:ext cx="13046400" cy="1166595"/>
          </a:xfrm>
          <a:prstGeom prst="rect">
            <a:avLst/>
          </a:prstGeom>
        </p:spPr>
        <p:txBody>
          <a:bodyPr lIns="0" tIns="0" rIns="0" bIns="0" rtlCol="0" anchor="t">
            <a:spAutoFit/>
          </a:bodyPr>
          <a:lstStyle/>
          <a:p>
            <a:pPr algn="l">
              <a:lnSpc>
                <a:spcPts val="4527"/>
              </a:lnSpc>
            </a:pPr>
            <a:r>
              <a:rPr lang="en-US" sz="4191">
                <a:solidFill>
                  <a:srgbClr val="000000"/>
                </a:solidFill>
                <a:latin typeface="Intro Rust"/>
                <a:ea typeface="Intro Rust"/>
                <a:cs typeface="Intro Rust"/>
                <a:sym typeface="Intro Rust"/>
              </a:rPr>
              <a:t>CONSIDERAÇÕES DA REFORMA ADMINISTRATIVA SOB A GESTÃO DE LULA</a:t>
            </a:r>
          </a:p>
        </p:txBody>
      </p:sp>
      <p:grpSp>
        <p:nvGrpSpPr>
          <p:cNvPr id="7" name="Group 7"/>
          <p:cNvGrpSpPr/>
          <p:nvPr/>
        </p:nvGrpSpPr>
        <p:grpSpPr>
          <a:xfrm>
            <a:off x="-370920" y="9280071"/>
            <a:ext cx="19029840" cy="1429112"/>
            <a:chOff x="0" y="0"/>
            <a:chExt cx="25373121" cy="1905483"/>
          </a:xfrm>
        </p:grpSpPr>
        <p:grpSp>
          <p:nvGrpSpPr>
            <p:cNvPr id="8" name="Group 8"/>
            <p:cNvGrpSpPr/>
            <p:nvPr/>
          </p:nvGrpSpPr>
          <p:grpSpPr>
            <a:xfrm>
              <a:off x="0" y="0"/>
              <a:ext cx="25373121" cy="1905483"/>
              <a:chOff x="0" y="0"/>
              <a:chExt cx="5011974" cy="376392"/>
            </a:xfrm>
          </p:grpSpPr>
          <p:sp>
            <p:nvSpPr>
              <p:cNvPr id="9" name="Freeform 9"/>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0" name="TextBox 10"/>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1" name="Freeform 11"/>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2E4E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6167396" y="4730"/>
            <a:ext cx="5141135" cy="10282270"/>
            <a:chOff x="0" y="0"/>
            <a:chExt cx="3175000" cy="6350000"/>
          </a:xfrm>
        </p:grpSpPr>
        <p:sp>
          <p:nvSpPr>
            <p:cNvPr id="3" name="Freeform 3"/>
            <p:cNvSpPr/>
            <p:nvPr/>
          </p:nvSpPr>
          <p:spPr>
            <a:xfrm>
              <a:off x="0" y="0"/>
              <a:ext cx="3175000" cy="6350000"/>
            </a:xfrm>
            <a:custGeom>
              <a:avLst/>
              <a:gdLst/>
              <a:ahLst/>
              <a:cxnLst/>
              <a:rect l="l" t="t" r="r" b="b"/>
              <a:pathLst>
                <a:path w="3175000" h="6350000">
                  <a:moveTo>
                    <a:pt x="1587500" y="6350000"/>
                  </a:moveTo>
                  <a:lnTo>
                    <a:pt x="1587500" y="6350000"/>
                  </a:lnTo>
                  <a:cubicBezTo>
                    <a:pt x="711200" y="6350000"/>
                    <a:pt x="0" y="5638800"/>
                    <a:pt x="0" y="4762500"/>
                  </a:cubicBezTo>
                  <a:lnTo>
                    <a:pt x="0" y="1587500"/>
                  </a:lnTo>
                  <a:cubicBezTo>
                    <a:pt x="0" y="711200"/>
                    <a:pt x="711200" y="0"/>
                    <a:pt x="1587500" y="0"/>
                  </a:cubicBezTo>
                  <a:lnTo>
                    <a:pt x="1587500" y="0"/>
                  </a:lnTo>
                  <a:cubicBezTo>
                    <a:pt x="2463800" y="0"/>
                    <a:pt x="3175000" y="711200"/>
                    <a:pt x="3175000" y="1587500"/>
                  </a:cubicBezTo>
                  <a:lnTo>
                    <a:pt x="3175000" y="4762500"/>
                  </a:lnTo>
                  <a:cubicBezTo>
                    <a:pt x="3175000" y="5638800"/>
                    <a:pt x="2463800" y="6350000"/>
                    <a:pt x="1587500" y="6350000"/>
                  </a:cubicBezTo>
                  <a:close/>
                </a:path>
              </a:pathLst>
            </a:custGeom>
            <a:blipFill>
              <a:blip r:embed="rId2"/>
              <a:stretch>
                <a:fillRect l="-56382" r="-56382"/>
              </a:stretch>
            </a:blipFill>
          </p:spPr>
        </p:sp>
        <p:sp>
          <p:nvSpPr>
            <p:cNvPr id="4" name="Freeform 4"/>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5" name="TextBox 5"/>
          <p:cNvSpPr txBox="1"/>
          <p:nvPr/>
        </p:nvSpPr>
        <p:spPr>
          <a:xfrm>
            <a:off x="1028700" y="2053293"/>
            <a:ext cx="14284891" cy="6946675"/>
          </a:xfrm>
          <a:prstGeom prst="rect">
            <a:avLst/>
          </a:prstGeom>
        </p:spPr>
        <p:txBody>
          <a:bodyPr lIns="0" tIns="0" rIns="0" bIns="0" rtlCol="0" anchor="t">
            <a:spAutoFit/>
          </a:bodyPr>
          <a:lstStyle/>
          <a:p>
            <a:pPr algn="just">
              <a:lnSpc>
                <a:spcPts val="4154"/>
              </a:lnSpc>
              <a:spcBef>
                <a:spcPct val="0"/>
              </a:spcBef>
            </a:pPr>
            <a:endParaRPr/>
          </a:p>
          <a:p>
            <a:pPr algn="just">
              <a:lnSpc>
                <a:spcPts val="3919"/>
              </a:lnSpc>
              <a:spcBef>
                <a:spcPct val="0"/>
              </a:spcBef>
            </a:pPr>
            <a:r>
              <a:rPr lang="en-US" sz="2799" b="1" u="none" strike="noStrike">
                <a:solidFill>
                  <a:srgbClr val="000000"/>
                </a:solidFill>
                <a:latin typeface="Sondos Bold"/>
                <a:ea typeface="Sondos Bold"/>
                <a:cs typeface="Sondos Bold"/>
                <a:sym typeface="Sondos Bold"/>
              </a:rPr>
              <a:t>Riscos para o INSS</a:t>
            </a:r>
          </a:p>
          <a:p>
            <a:pPr marL="604519" lvl="1" indent="-302260" algn="just">
              <a:lnSpc>
                <a:spcPts val="3919"/>
              </a:lnSpc>
              <a:spcBef>
                <a:spcPct val="0"/>
              </a:spcBef>
              <a:buFont typeface="Arial"/>
              <a:buChar char="•"/>
            </a:pPr>
            <a:r>
              <a:rPr lang="en-US" sz="2799" b="1" u="none" strike="noStrike">
                <a:solidFill>
                  <a:srgbClr val="000000"/>
                </a:solidFill>
                <a:latin typeface="Sondos Bold"/>
                <a:ea typeface="Sondos Bold"/>
                <a:cs typeface="Sondos Bold"/>
                <a:sym typeface="Sondos Bold"/>
              </a:rPr>
              <a:t>Desestabilização do Corpo Técnico: </a:t>
            </a:r>
            <a:r>
              <a:rPr lang="en-US" sz="2799" u="none" strike="noStrike">
                <a:solidFill>
                  <a:srgbClr val="000000"/>
                </a:solidFill>
                <a:latin typeface="Sondos"/>
                <a:ea typeface="Sondos"/>
                <a:cs typeface="Sondos"/>
                <a:sym typeface="Sondos"/>
              </a:rPr>
              <a:t>A reforma, ao pressionar por metas e digitalização, pode desvalorizar a experiência acumulada pelos servidores do INSS.</a:t>
            </a:r>
          </a:p>
          <a:p>
            <a:pPr marL="604519" lvl="1" indent="-302260" algn="just">
              <a:lnSpc>
                <a:spcPts val="3919"/>
              </a:lnSpc>
              <a:spcBef>
                <a:spcPct val="0"/>
              </a:spcBef>
              <a:buFont typeface="Arial"/>
              <a:buChar char="•"/>
            </a:pPr>
            <a:r>
              <a:rPr lang="en-US" sz="2799" b="1" u="none" strike="noStrike">
                <a:solidFill>
                  <a:srgbClr val="000000"/>
                </a:solidFill>
                <a:latin typeface="Sondos Bold"/>
                <a:ea typeface="Sondos Bold"/>
                <a:cs typeface="Sondos Bold"/>
                <a:sym typeface="Sondos Bold"/>
              </a:rPr>
              <a:t>Redução de Estabilidade e Terceirização:</a:t>
            </a:r>
            <a:r>
              <a:rPr lang="en-US" sz="2799" u="none" strike="noStrike">
                <a:solidFill>
                  <a:srgbClr val="000000"/>
                </a:solidFill>
                <a:latin typeface="Sondos"/>
                <a:ea typeface="Sondos"/>
                <a:cs typeface="Sondos"/>
                <a:sym typeface="Sondos"/>
              </a:rPr>
              <a:t> Embora a estabilidade dos servidores não seja eliminada diretamente, há sinais de que a política de substituição de servidores estáveis por terceirizados possa aumentar, especialmente nas áreas administrativas e de apoio, que podem ser consideradas "não estratégicas".</a:t>
            </a:r>
          </a:p>
          <a:p>
            <a:pPr algn="just">
              <a:lnSpc>
                <a:spcPts val="3919"/>
              </a:lnSpc>
              <a:spcBef>
                <a:spcPct val="0"/>
              </a:spcBef>
            </a:pPr>
            <a:endParaRPr lang="en-US" sz="2799" u="none" strike="noStrike">
              <a:solidFill>
                <a:srgbClr val="000000"/>
              </a:solidFill>
              <a:latin typeface="Sondos"/>
              <a:ea typeface="Sondos"/>
              <a:cs typeface="Sondos"/>
              <a:sym typeface="Sondos"/>
            </a:endParaRPr>
          </a:p>
          <a:p>
            <a:pPr algn="just">
              <a:lnSpc>
                <a:spcPts val="3919"/>
              </a:lnSpc>
            </a:pPr>
            <a:r>
              <a:rPr lang="en-US" sz="2799" b="1" u="none" strike="noStrike">
                <a:solidFill>
                  <a:srgbClr val="000000"/>
                </a:solidFill>
                <a:latin typeface="Sondos Bold"/>
                <a:ea typeface="Sondos Bold"/>
                <a:cs typeface="Sondos Bold"/>
                <a:sym typeface="Sondos Bold"/>
              </a:rPr>
              <a:t>Contradição no Discurso da Ministra</a:t>
            </a:r>
          </a:p>
          <a:p>
            <a:pPr algn="just">
              <a:lnSpc>
                <a:spcPts val="3919"/>
              </a:lnSpc>
              <a:spcBef>
                <a:spcPct val="0"/>
              </a:spcBef>
            </a:pPr>
            <a:r>
              <a:rPr lang="en-US" sz="2799" b="1" u="none" strike="noStrike">
                <a:solidFill>
                  <a:srgbClr val="000000"/>
                </a:solidFill>
                <a:latin typeface="Sondos Bold"/>
                <a:ea typeface="Sondos Bold"/>
                <a:cs typeface="Sondos Bold"/>
                <a:sym typeface="Sondos Bold"/>
              </a:rPr>
              <a:t> </a:t>
            </a:r>
            <a:r>
              <a:rPr lang="en-US" sz="2799" u="none" strike="noStrike">
                <a:solidFill>
                  <a:srgbClr val="000000"/>
                </a:solidFill>
                <a:latin typeface="Sondos"/>
                <a:ea typeface="Sondos"/>
                <a:cs typeface="Sondos"/>
                <a:sym typeface="Sondos"/>
              </a:rPr>
              <a:t>A ministra afirma que a revisão do Decreto-Lei nº 200/67 será realizada de forma "democrática e ampla", mas a comissão que conduz o processo inclui apenas membros da AGU e do MGI, sem representação da sociedade ou dos servidores, e com um prazo de 12 meses, o que dificulta um debate participativo de verdade.</a:t>
            </a:r>
          </a:p>
        </p:txBody>
      </p:sp>
      <p:sp>
        <p:nvSpPr>
          <p:cNvPr id="6" name="TextBox 6"/>
          <p:cNvSpPr txBox="1"/>
          <p:nvPr/>
        </p:nvSpPr>
        <p:spPr>
          <a:xfrm>
            <a:off x="1028700" y="1066800"/>
            <a:ext cx="12145009" cy="1172734"/>
          </a:xfrm>
          <a:prstGeom prst="rect">
            <a:avLst/>
          </a:prstGeom>
        </p:spPr>
        <p:txBody>
          <a:bodyPr lIns="0" tIns="0" rIns="0" bIns="0" rtlCol="0" anchor="t">
            <a:spAutoFit/>
          </a:bodyPr>
          <a:lstStyle/>
          <a:p>
            <a:pPr marL="0" lvl="0" indent="0" algn="l">
              <a:lnSpc>
                <a:spcPts val="4527"/>
              </a:lnSpc>
              <a:spcBef>
                <a:spcPct val="0"/>
              </a:spcBef>
            </a:pPr>
            <a:r>
              <a:rPr lang="en-US" sz="4191" u="none" strike="noStrike">
                <a:solidFill>
                  <a:srgbClr val="000000"/>
                </a:solidFill>
                <a:latin typeface="Intro Rust"/>
                <a:ea typeface="Intro Rust"/>
                <a:cs typeface="Intro Rust"/>
                <a:sym typeface="Intro Rust"/>
              </a:rPr>
              <a:t>CONSIDERAÇÕES DA REFORMA ADMINISTRATIVA SOB A GESTÃO DE LULA</a:t>
            </a:r>
          </a:p>
        </p:txBody>
      </p:sp>
      <p:grpSp>
        <p:nvGrpSpPr>
          <p:cNvPr id="7" name="Group 7"/>
          <p:cNvGrpSpPr/>
          <p:nvPr/>
        </p:nvGrpSpPr>
        <p:grpSpPr>
          <a:xfrm>
            <a:off x="-370920" y="9280071"/>
            <a:ext cx="19029840" cy="1429112"/>
            <a:chOff x="0" y="0"/>
            <a:chExt cx="25373121" cy="1905483"/>
          </a:xfrm>
        </p:grpSpPr>
        <p:grpSp>
          <p:nvGrpSpPr>
            <p:cNvPr id="8" name="Group 8"/>
            <p:cNvGrpSpPr/>
            <p:nvPr/>
          </p:nvGrpSpPr>
          <p:grpSpPr>
            <a:xfrm>
              <a:off x="0" y="0"/>
              <a:ext cx="25373121" cy="1905483"/>
              <a:chOff x="0" y="0"/>
              <a:chExt cx="5011974" cy="376392"/>
            </a:xfrm>
          </p:grpSpPr>
          <p:sp>
            <p:nvSpPr>
              <p:cNvPr id="9" name="Freeform 9"/>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0" name="TextBox 10"/>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1" name="Freeform 11"/>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2E4E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6167396" y="4730"/>
            <a:ext cx="5141135" cy="10282270"/>
            <a:chOff x="0" y="0"/>
            <a:chExt cx="3175000" cy="6350000"/>
          </a:xfrm>
        </p:grpSpPr>
        <p:sp>
          <p:nvSpPr>
            <p:cNvPr id="3" name="Freeform 3"/>
            <p:cNvSpPr/>
            <p:nvPr/>
          </p:nvSpPr>
          <p:spPr>
            <a:xfrm>
              <a:off x="0" y="0"/>
              <a:ext cx="3175000" cy="6350000"/>
            </a:xfrm>
            <a:custGeom>
              <a:avLst/>
              <a:gdLst/>
              <a:ahLst/>
              <a:cxnLst/>
              <a:rect l="l" t="t" r="r" b="b"/>
              <a:pathLst>
                <a:path w="3175000" h="6350000">
                  <a:moveTo>
                    <a:pt x="1587500" y="6350000"/>
                  </a:moveTo>
                  <a:lnTo>
                    <a:pt x="1587500" y="6350000"/>
                  </a:lnTo>
                  <a:cubicBezTo>
                    <a:pt x="711200" y="6350000"/>
                    <a:pt x="0" y="5638800"/>
                    <a:pt x="0" y="4762500"/>
                  </a:cubicBezTo>
                  <a:lnTo>
                    <a:pt x="0" y="1587500"/>
                  </a:lnTo>
                  <a:cubicBezTo>
                    <a:pt x="0" y="711200"/>
                    <a:pt x="711200" y="0"/>
                    <a:pt x="1587500" y="0"/>
                  </a:cubicBezTo>
                  <a:lnTo>
                    <a:pt x="1587500" y="0"/>
                  </a:lnTo>
                  <a:cubicBezTo>
                    <a:pt x="2463800" y="0"/>
                    <a:pt x="3175000" y="711200"/>
                    <a:pt x="3175000" y="1587500"/>
                  </a:cubicBezTo>
                  <a:lnTo>
                    <a:pt x="3175000" y="4762500"/>
                  </a:lnTo>
                  <a:cubicBezTo>
                    <a:pt x="3175000" y="5638800"/>
                    <a:pt x="2463800" y="6350000"/>
                    <a:pt x="1587500" y="6350000"/>
                  </a:cubicBezTo>
                  <a:close/>
                </a:path>
              </a:pathLst>
            </a:custGeom>
            <a:blipFill>
              <a:blip r:embed="rId2"/>
              <a:stretch>
                <a:fillRect l="-56382" r="-56382"/>
              </a:stretch>
            </a:blipFill>
          </p:spPr>
        </p:sp>
        <p:sp>
          <p:nvSpPr>
            <p:cNvPr id="4" name="Freeform 4"/>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5" name="TextBox 5"/>
          <p:cNvSpPr txBox="1"/>
          <p:nvPr/>
        </p:nvSpPr>
        <p:spPr>
          <a:xfrm>
            <a:off x="1028700" y="2034494"/>
            <a:ext cx="14367997" cy="5487030"/>
          </a:xfrm>
          <a:prstGeom prst="rect">
            <a:avLst/>
          </a:prstGeom>
        </p:spPr>
        <p:txBody>
          <a:bodyPr lIns="0" tIns="0" rIns="0" bIns="0" rtlCol="0" anchor="t">
            <a:spAutoFit/>
          </a:bodyPr>
          <a:lstStyle/>
          <a:p>
            <a:pPr marL="0" lvl="0" indent="0" algn="just">
              <a:lnSpc>
                <a:spcPts val="4165"/>
              </a:lnSpc>
              <a:spcBef>
                <a:spcPct val="0"/>
              </a:spcBef>
            </a:pPr>
            <a:endParaRPr/>
          </a:p>
          <a:p>
            <a:pPr algn="just">
              <a:lnSpc>
                <a:spcPts val="3919"/>
              </a:lnSpc>
              <a:spcBef>
                <a:spcPct val="0"/>
              </a:spcBef>
            </a:pPr>
            <a:r>
              <a:rPr lang="en-US" sz="2799" b="1" u="none" strike="noStrike">
                <a:solidFill>
                  <a:srgbClr val="000000"/>
                </a:solidFill>
                <a:latin typeface="Sondos Bold"/>
                <a:ea typeface="Sondos Bold"/>
                <a:cs typeface="Sondos Bold"/>
                <a:sym typeface="Sondos Bold"/>
              </a:rPr>
              <a:t>Continuidade da Política Neoliberal</a:t>
            </a:r>
          </a:p>
          <a:p>
            <a:pPr marL="604519" lvl="1" indent="-302260" algn="just">
              <a:lnSpc>
                <a:spcPts val="3919"/>
              </a:lnSpc>
              <a:spcBef>
                <a:spcPct val="0"/>
              </a:spcBef>
              <a:buFont typeface="Arial"/>
              <a:buChar char="•"/>
            </a:pPr>
            <a:r>
              <a:rPr lang="en-US" sz="2799" b="1" u="none" strike="noStrike">
                <a:solidFill>
                  <a:srgbClr val="000000"/>
                </a:solidFill>
                <a:latin typeface="Sondos Bold"/>
                <a:ea typeface="Sondos Bold"/>
                <a:cs typeface="Sondos Bold"/>
                <a:sym typeface="Sondos Bold"/>
              </a:rPr>
              <a:t>Ajuste Fiscal e Precarização</a:t>
            </a:r>
            <a:r>
              <a:rPr lang="en-US" sz="2799" u="none" strike="noStrike">
                <a:solidFill>
                  <a:srgbClr val="000000"/>
                </a:solidFill>
                <a:latin typeface="Sondos"/>
                <a:ea typeface="Sondos"/>
                <a:cs typeface="Sondos"/>
                <a:sym typeface="Sondos"/>
              </a:rPr>
              <a:t>: A reforma administrativa de Lula, assim como as gestões anteriores, mantém o foco no ajuste fiscal e na redução de custos. A ênfase na digitalização e reestruturação de carreiras é uma tentativa de flexibilizar as relações de trabalho, reduzir o número de servidores efetivos e aumentar a terceirização, afetando diretamente a qualidade do serviço público.</a:t>
            </a:r>
          </a:p>
          <a:p>
            <a:pPr marL="604519" lvl="1" indent="-302260" algn="just">
              <a:lnSpc>
                <a:spcPts val="3919"/>
              </a:lnSpc>
              <a:spcBef>
                <a:spcPct val="0"/>
              </a:spcBef>
              <a:buFont typeface="Arial"/>
              <a:buChar char="•"/>
            </a:pPr>
            <a:r>
              <a:rPr lang="en-US" sz="2799" b="1" u="none" strike="noStrike">
                <a:solidFill>
                  <a:srgbClr val="000000"/>
                </a:solidFill>
                <a:latin typeface="Sondos Bold"/>
                <a:ea typeface="Sondos Bold"/>
                <a:cs typeface="Sondos Bold"/>
                <a:sym typeface="Sondos Bold"/>
              </a:rPr>
              <a:t>Inércia do Movimento Sindical</a:t>
            </a:r>
            <a:r>
              <a:rPr lang="en-US" sz="2799" u="none" strike="noStrike">
                <a:solidFill>
                  <a:srgbClr val="000000"/>
                </a:solidFill>
                <a:latin typeface="Sondos"/>
                <a:ea typeface="Sondos"/>
                <a:cs typeface="Sondos"/>
                <a:sym typeface="Sondos"/>
              </a:rPr>
              <a:t>: Apesar de ter resistido fortemente à PEC 32/2020, o movimento sindical tem mostrado pouca mobilização contra essas novas medidas, limitando-se a críticas pontuais sem organizar uma resistência significativa.</a:t>
            </a:r>
          </a:p>
          <a:p>
            <a:pPr marL="0" lvl="0" indent="0" algn="just">
              <a:lnSpc>
                <a:spcPts val="4165"/>
              </a:lnSpc>
              <a:spcBef>
                <a:spcPct val="0"/>
              </a:spcBef>
            </a:pPr>
            <a:endParaRPr lang="en-US" sz="2799" u="none" strike="noStrike">
              <a:solidFill>
                <a:srgbClr val="000000"/>
              </a:solidFill>
              <a:latin typeface="Sondos"/>
              <a:ea typeface="Sondos"/>
              <a:cs typeface="Sondos"/>
              <a:sym typeface="Sondos"/>
            </a:endParaRPr>
          </a:p>
        </p:txBody>
      </p:sp>
      <p:sp>
        <p:nvSpPr>
          <p:cNvPr id="6" name="TextBox 6"/>
          <p:cNvSpPr txBox="1"/>
          <p:nvPr/>
        </p:nvSpPr>
        <p:spPr>
          <a:xfrm>
            <a:off x="1028700" y="1066800"/>
            <a:ext cx="12145009" cy="1172734"/>
          </a:xfrm>
          <a:prstGeom prst="rect">
            <a:avLst/>
          </a:prstGeom>
        </p:spPr>
        <p:txBody>
          <a:bodyPr lIns="0" tIns="0" rIns="0" bIns="0" rtlCol="0" anchor="t">
            <a:spAutoFit/>
          </a:bodyPr>
          <a:lstStyle/>
          <a:p>
            <a:pPr marL="0" lvl="0" indent="0" algn="l">
              <a:lnSpc>
                <a:spcPts val="4527"/>
              </a:lnSpc>
              <a:spcBef>
                <a:spcPct val="0"/>
              </a:spcBef>
            </a:pPr>
            <a:r>
              <a:rPr lang="en-US" sz="4191" u="none" strike="noStrike">
                <a:solidFill>
                  <a:srgbClr val="000000"/>
                </a:solidFill>
                <a:latin typeface="Intro Rust"/>
                <a:ea typeface="Intro Rust"/>
                <a:cs typeface="Intro Rust"/>
                <a:sym typeface="Intro Rust"/>
              </a:rPr>
              <a:t>CONSIDERAÇÕES DA REFORMA ADMINISTRATIVA SOB A GESTÃO DE LULA</a:t>
            </a:r>
          </a:p>
        </p:txBody>
      </p:sp>
      <p:grpSp>
        <p:nvGrpSpPr>
          <p:cNvPr id="7" name="Group 7"/>
          <p:cNvGrpSpPr/>
          <p:nvPr/>
        </p:nvGrpSpPr>
        <p:grpSpPr>
          <a:xfrm>
            <a:off x="-370920" y="9280071"/>
            <a:ext cx="19029840" cy="1429112"/>
            <a:chOff x="0" y="0"/>
            <a:chExt cx="25373121" cy="1905483"/>
          </a:xfrm>
        </p:grpSpPr>
        <p:grpSp>
          <p:nvGrpSpPr>
            <p:cNvPr id="8" name="Group 8"/>
            <p:cNvGrpSpPr/>
            <p:nvPr/>
          </p:nvGrpSpPr>
          <p:grpSpPr>
            <a:xfrm>
              <a:off x="0" y="0"/>
              <a:ext cx="25373121" cy="1905483"/>
              <a:chOff x="0" y="0"/>
              <a:chExt cx="5011974" cy="376392"/>
            </a:xfrm>
          </p:grpSpPr>
          <p:sp>
            <p:nvSpPr>
              <p:cNvPr id="9" name="Freeform 9"/>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0" name="TextBox 10"/>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1" name="Freeform 11"/>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E4E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146865" y="0"/>
            <a:ext cx="5141135" cy="10282270"/>
            <a:chOff x="0" y="0"/>
            <a:chExt cx="3175000" cy="6350000"/>
          </a:xfrm>
        </p:grpSpPr>
        <p:sp>
          <p:nvSpPr>
            <p:cNvPr id="3" name="Freeform 3"/>
            <p:cNvSpPr/>
            <p:nvPr/>
          </p:nvSpPr>
          <p:spPr>
            <a:xfrm>
              <a:off x="0" y="0"/>
              <a:ext cx="3175000" cy="6350000"/>
            </a:xfrm>
            <a:custGeom>
              <a:avLst/>
              <a:gdLst/>
              <a:ahLst/>
              <a:cxnLst/>
              <a:rect l="l" t="t" r="r" b="b"/>
              <a:pathLst>
                <a:path w="3175000" h="6350000">
                  <a:moveTo>
                    <a:pt x="1587500" y="6350000"/>
                  </a:moveTo>
                  <a:lnTo>
                    <a:pt x="1587500" y="6350000"/>
                  </a:lnTo>
                  <a:cubicBezTo>
                    <a:pt x="711200" y="6350000"/>
                    <a:pt x="0" y="5638800"/>
                    <a:pt x="0" y="4762500"/>
                  </a:cubicBezTo>
                  <a:lnTo>
                    <a:pt x="0" y="1587500"/>
                  </a:lnTo>
                  <a:cubicBezTo>
                    <a:pt x="0" y="711200"/>
                    <a:pt x="711200" y="0"/>
                    <a:pt x="1587500" y="0"/>
                  </a:cubicBezTo>
                  <a:lnTo>
                    <a:pt x="1587500" y="0"/>
                  </a:lnTo>
                  <a:cubicBezTo>
                    <a:pt x="2463800" y="0"/>
                    <a:pt x="3175000" y="711200"/>
                    <a:pt x="3175000" y="1587500"/>
                  </a:cubicBezTo>
                  <a:lnTo>
                    <a:pt x="3175000" y="4762500"/>
                  </a:lnTo>
                  <a:cubicBezTo>
                    <a:pt x="3175000" y="5638800"/>
                    <a:pt x="2463800" y="6350000"/>
                    <a:pt x="1587500" y="6350000"/>
                  </a:cubicBezTo>
                  <a:close/>
                </a:path>
              </a:pathLst>
            </a:custGeom>
            <a:blipFill>
              <a:blip r:embed="rId2"/>
              <a:stretch>
                <a:fillRect l="-138356" r="-138356"/>
              </a:stretch>
            </a:blipFill>
          </p:spPr>
        </p:sp>
        <p:sp>
          <p:nvSpPr>
            <p:cNvPr id="4" name="Freeform 4"/>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5" name="TextBox 5"/>
          <p:cNvSpPr txBox="1"/>
          <p:nvPr/>
        </p:nvSpPr>
        <p:spPr>
          <a:xfrm>
            <a:off x="1028700" y="2618744"/>
            <a:ext cx="11707467" cy="6434455"/>
          </a:xfrm>
          <a:prstGeom prst="rect">
            <a:avLst/>
          </a:prstGeom>
        </p:spPr>
        <p:txBody>
          <a:bodyPr lIns="0" tIns="0" rIns="0" bIns="0" rtlCol="0" anchor="t">
            <a:spAutoFit/>
          </a:bodyPr>
          <a:lstStyle/>
          <a:p>
            <a:pPr marL="0" lvl="0" indent="0" algn="just">
              <a:lnSpc>
                <a:spcPts val="3919"/>
              </a:lnSpc>
              <a:spcBef>
                <a:spcPct val="0"/>
              </a:spcBef>
            </a:pPr>
            <a:r>
              <a:rPr lang="en-US" sz="2799" b="1" u="none" strike="noStrike">
                <a:solidFill>
                  <a:srgbClr val="000000"/>
                </a:solidFill>
                <a:latin typeface="Sondos Bold"/>
                <a:ea typeface="Sondos Bold"/>
                <a:cs typeface="Sondos Bold"/>
                <a:sym typeface="Sondos Bold"/>
              </a:rPr>
              <a:t>ADI 2135: </a:t>
            </a:r>
            <a:r>
              <a:rPr lang="en-US" sz="2799" u="none" strike="noStrike">
                <a:solidFill>
                  <a:srgbClr val="000000"/>
                </a:solidFill>
                <a:latin typeface="Sondos"/>
                <a:ea typeface="Sondos"/>
                <a:cs typeface="Sondos"/>
                <a:sym typeface="Sondos"/>
              </a:rPr>
              <a:t>Questiona a Emenda Constitucional nº 19/1998, parte</a:t>
            </a:r>
          </a:p>
          <a:p>
            <a:pPr marL="0" lvl="0" indent="0" algn="just">
              <a:lnSpc>
                <a:spcPts val="3919"/>
              </a:lnSpc>
              <a:spcBef>
                <a:spcPct val="0"/>
              </a:spcBef>
            </a:pPr>
            <a:r>
              <a:rPr lang="en-US" sz="2799" u="none" strike="noStrike">
                <a:solidFill>
                  <a:srgbClr val="000000"/>
                </a:solidFill>
                <a:latin typeface="Sondos"/>
                <a:ea typeface="Sondos"/>
                <a:cs typeface="Sondos"/>
                <a:sym typeface="Sondos"/>
              </a:rPr>
              <a:t> da Reforma Administrativa do governo FHC.</a:t>
            </a:r>
          </a:p>
          <a:p>
            <a:pPr marL="604519" lvl="1" indent="-302260" algn="just">
              <a:lnSpc>
                <a:spcPts val="3919"/>
              </a:lnSpc>
              <a:spcBef>
                <a:spcPct val="0"/>
              </a:spcBef>
              <a:buFont typeface="Arial"/>
              <a:buChar char="•"/>
            </a:pPr>
            <a:r>
              <a:rPr lang="en-US" sz="2799" b="1" u="none" strike="noStrike">
                <a:solidFill>
                  <a:srgbClr val="000000"/>
                </a:solidFill>
                <a:latin typeface="Sondos Bold"/>
                <a:ea typeface="Sondos Bold"/>
                <a:cs typeface="Sondos Bold"/>
                <a:sym typeface="Sondos Bold"/>
              </a:rPr>
              <a:t>Objetivo da EC 19/1998: </a:t>
            </a:r>
            <a:r>
              <a:rPr lang="en-US" sz="2799" u="none" strike="noStrike">
                <a:solidFill>
                  <a:srgbClr val="000000"/>
                </a:solidFill>
                <a:latin typeface="Sondos"/>
                <a:ea typeface="Sondos"/>
                <a:cs typeface="Sondos"/>
                <a:sym typeface="Sondos"/>
              </a:rPr>
              <a:t>Reduzir custos e flexibilizar o Estado.</a:t>
            </a:r>
          </a:p>
          <a:p>
            <a:pPr marL="604519" lvl="1" indent="-302260" algn="just">
              <a:lnSpc>
                <a:spcPts val="3919"/>
              </a:lnSpc>
              <a:spcBef>
                <a:spcPct val="0"/>
              </a:spcBef>
              <a:buFont typeface="Arial"/>
              <a:buChar char="•"/>
            </a:pPr>
            <a:r>
              <a:rPr lang="en-US" sz="2799" b="1" u="none" strike="noStrike">
                <a:solidFill>
                  <a:srgbClr val="000000"/>
                </a:solidFill>
                <a:latin typeface="Sondos Bold"/>
                <a:ea typeface="Sondos Bold"/>
                <a:cs typeface="Sondos Bold"/>
                <a:sym typeface="Sondos Bold"/>
              </a:rPr>
              <a:t>Impacto: E</a:t>
            </a:r>
            <a:r>
              <a:rPr lang="en-US" sz="2799" u="none" strike="noStrike">
                <a:solidFill>
                  <a:srgbClr val="000000"/>
                </a:solidFill>
                <a:latin typeface="Sondos"/>
                <a:ea typeface="Sondos"/>
                <a:cs typeface="Sondos"/>
                <a:sym typeface="Sondos"/>
              </a:rPr>
              <a:t>xtinguiu o Regime Jurídico Único (RJU) para servidores públicos federais, criando regimes diferenciados.</a:t>
            </a:r>
          </a:p>
          <a:p>
            <a:pPr marL="0" lvl="0" indent="0" algn="just">
              <a:lnSpc>
                <a:spcPts val="3919"/>
              </a:lnSpc>
              <a:spcBef>
                <a:spcPct val="0"/>
              </a:spcBef>
            </a:pPr>
            <a:r>
              <a:rPr lang="en-US" sz="2799" b="1" u="none" strike="noStrike">
                <a:solidFill>
                  <a:srgbClr val="000000"/>
                </a:solidFill>
                <a:latin typeface="Sondos Bold"/>
                <a:ea typeface="Sondos Bold"/>
                <a:cs typeface="Sondos Bold"/>
                <a:sym typeface="Sondos Bold"/>
              </a:rPr>
              <a:t>Principais Pontos da ADI 2135</a:t>
            </a:r>
          </a:p>
          <a:p>
            <a:pPr marL="604519" lvl="1" indent="-302260" algn="just">
              <a:lnSpc>
                <a:spcPts val="3919"/>
              </a:lnSpc>
              <a:spcBef>
                <a:spcPct val="0"/>
              </a:spcBef>
              <a:buAutoNum type="arabicPeriod"/>
            </a:pPr>
            <a:r>
              <a:rPr lang="en-US" sz="2799" u="none" strike="noStrike">
                <a:solidFill>
                  <a:srgbClr val="000000"/>
                </a:solidFill>
                <a:latin typeface="Sondos"/>
                <a:ea typeface="Sondos"/>
                <a:cs typeface="Sondos"/>
                <a:sym typeface="Sondos"/>
              </a:rPr>
              <a:t>Prejuízo aos direitos dos servidores.</a:t>
            </a:r>
          </a:p>
          <a:p>
            <a:pPr marL="604519" lvl="1" indent="-302260" algn="just">
              <a:lnSpc>
                <a:spcPts val="3919"/>
              </a:lnSpc>
              <a:spcBef>
                <a:spcPct val="0"/>
              </a:spcBef>
              <a:buAutoNum type="arabicPeriod"/>
            </a:pPr>
            <a:r>
              <a:rPr lang="en-US" sz="2799" u="none" strike="noStrike">
                <a:solidFill>
                  <a:srgbClr val="000000"/>
                </a:solidFill>
                <a:latin typeface="Sondos"/>
                <a:ea typeface="Sondos"/>
                <a:cs typeface="Sondos"/>
                <a:sym typeface="Sondos"/>
              </a:rPr>
              <a:t>Fragilização da administração pública: maior vulnerabilidade a pressões políticas.</a:t>
            </a:r>
          </a:p>
          <a:p>
            <a:pPr marL="0" lvl="0" indent="0" algn="just">
              <a:lnSpc>
                <a:spcPts val="3919"/>
              </a:lnSpc>
              <a:spcBef>
                <a:spcPct val="0"/>
              </a:spcBef>
            </a:pPr>
            <a:r>
              <a:rPr lang="en-US" sz="2799" b="1" u="none" strike="noStrike">
                <a:solidFill>
                  <a:srgbClr val="000000"/>
                </a:solidFill>
                <a:latin typeface="Sondos Bold"/>
                <a:ea typeface="Sondos Bold"/>
                <a:cs typeface="Sondos Bold"/>
                <a:sym typeface="Sondos Bold"/>
              </a:rPr>
              <a:t>Irregularidades na Votação</a:t>
            </a:r>
          </a:p>
          <a:p>
            <a:pPr marL="604519" lvl="1" indent="-302260" algn="just">
              <a:lnSpc>
                <a:spcPts val="3919"/>
              </a:lnSpc>
              <a:spcBef>
                <a:spcPct val="0"/>
              </a:spcBef>
              <a:buFont typeface="Arial"/>
              <a:buChar char="•"/>
            </a:pPr>
            <a:r>
              <a:rPr lang="en-US" sz="2799" u="none" strike="noStrike">
                <a:solidFill>
                  <a:srgbClr val="000000"/>
                </a:solidFill>
                <a:latin typeface="Sondos"/>
                <a:ea typeface="Sondos"/>
                <a:cs typeface="Sondos"/>
                <a:sym typeface="Sondos"/>
              </a:rPr>
              <a:t>Primeira votação: Proposta rejeitada.</a:t>
            </a:r>
          </a:p>
          <a:p>
            <a:pPr marL="604519" lvl="1" indent="-302260" algn="just">
              <a:lnSpc>
                <a:spcPts val="3919"/>
              </a:lnSpc>
              <a:spcBef>
                <a:spcPct val="0"/>
              </a:spcBef>
              <a:buFont typeface="Arial"/>
              <a:buChar char="•"/>
            </a:pPr>
            <a:r>
              <a:rPr lang="en-US" sz="2799" u="none" strike="noStrike">
                <a:solidFill>
                  <a:srgbClr val="000000"/>
                </a:solidFill>
                <a:latin typeface="Sondos"/>
                <a:ea typeface="Sondos"/>
                <a:cs typeface="Sondos"/>
                <a:sym typeface="Sondos"/>
              </a:rPr>
              <a:t>Segunda votação: Texto reapresentado de forma irregular, violando a Constituição.</a:t>
            </a:r>
          </a:p>
        </p:txBody>
      </p:sp>
      <p:sp>
        <p:nvSpPr>
          <p:cNvPr id="6" name="TextBox 6"/>
          <p:cNvSpPr txBox="1"/>
          <p:nvPr/>
        </p:nvSpPr>
        <p:spPr>
          <a:xfrm>
            <a:off x="1028700" y="1066800"/>
            <a:ext cx="12145009" cy="1172734"/>
          </a:xfrm>
          <a:prstGeom prst="rect">
            <a:avLst/>
          </a:prstGeom>
        </p:spPr>
        <p:txBody>
          <a:bodyPr lIns="0" tIns="0" rIns="0" bIns="0" rtlCol="0" anchor="t">
            <a:spAutoFit/>
          </a:bodyPr>
          <a:lstStyle/>
          <a:p>
            <a:pPr marL="0" lvl="0" indent="0" algn="l">
              <a:lnSpc>
                <a:spcPts val="4527"/>
              </a:lnSpc>
              <a:spcBef>
                <a:spcPct val="0"/>
              </a:spcBef>
            </a:pPr>
            <a:r>
              <a:rPr lang="en-US" sz="4191">
                <a:solidFill>
                  <a:srgbClr val="000000"/>
                </a:solidFill>
                <a:latin typeface="Intro Rust"/>
                <a:ea typeface="Intro Rust"/>
                <a:cs typeface="Intro Rust"/>
                <a:sym typeface="Intro Rust"/>
              </a:rPr>
              <a:t>STF RETOMA JULGAMENTO DA EMENDA CONSTITUCIONAL Nº 19/1998</a:t>
            </a:r>
          </a:p>
        </p:txBody>
      </p:sp>
      <p:grpSp>
        <p:nvGrpSpPr>
          <p:cNvPr id="7" name="Group 7"/>
          <p:cNvGrpSpPr/>
          <p:nvPr/>
        </p:nvGrpSpPr>
        <p:grpSpPr>
          <a:xfrm>
            <a:off x="-370920" y="9280071"/>
            <a:ext cx="19029840" cy="1429112"/>
            <a:chOff x="0" y="0"/>
            <a:chExt cx="25373121" cy="1905483"/>
          </a:xfrm>
        </p:grpSpPr>
        <p:grpSp>
          <p:nvGrpSpPr>
            <p:cNvPr id="8" name="Group 8"/>
            <p:cNvGrpSpPr/>
            <p:nvPr/>
          </p:nvGrpSpPr>
          <p:grpSpPr>
            <a:xfrm>
              <a:off x="0" y="0"/>
              <a:ext cx="25373121" cy="1905483"/>
              <a:chOff x="0" y="0"/>
              <a:chExt cx="5011974" cy="376392"/>
            </a:xfrm>
          </p:grpSpPr>
          <p:sp>
            <p:nvSpPr>
              <p:cNvPr id="9" name="Freeform 9"/>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10" name="TextBox 10"/>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1" name="Freeform 11"/>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sp>
        <p:nvSpPr>
          <p:cNvPr id="12" name="Freeform 12"/>
          <p:cNvSpPr/>
          <p:nvPr/>
        </p:nvSpPr>
        <p:spPr>
          <a:xfrm>
            <a:off x="10887000" y="148256"/>
            <a:ext cx="4519730" cy="2971722"/>
          </a:xfrm>
          <a:custGeom>
            <a:avLst/>
            <a:gdLst/>
            <a:ahLst/>
            <a:cxnLst/>
            <a:rect l="l" t="t" r="r" b="b"/>
            <a:pathLst>
              <a:path w="4519730" h="2971722">
                <a:moveTo>
                  <a:pt x="0" y="0"/>
                </a:moveTo>
                <a:lnTo>
                  <a:pt x="4519730" y="0"/>
                </a:lnTo>
                <a:lnTo>
                  <a:pt x="4519730" y="2971722"/>
                </a:lnTo>
                <a:lnTo>
                  <a:pt x="0" y="29717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E4E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146865" y="0"/>
            <a:ext cx="5141135" cy="10282270"/>
            <a:chOff x="0" y="0"/>
            <a:chExt cx="3175000" cy="6350000"/>
          </a:xfrm>
        </p:grpSpPr>
        <p:sp>
          <p:nvSpPr>
            <p:cNvPr id="3" name="Freeform 3"/>
            <p:cNvSpPr/>
            <p:nvPr/>
          </p:nvSpPr>
          <p:spPr>
            <a:xfrm>
              <a:off x="0" y="0"/>
              <a:ext cx="3175000" cy="6350000"/>
            </a:xfrm>
            <a:custGeom>
              <a:avLst/>
              <a:gdLst/>
              <a:ahLst/>
              <a:cxnLst/>
              <a:rect l="l" t="t" r="r" b="b"/>
              <a:pathLst>
                <a:path w="3175000" h="6350000">
                  <a:moveTo>
                    <a:pt x="1587500" y="6350000"/>
                  </a:moveTo>
                  <a:lnTo>
                    <a:pt x="1587500" y="6350000"/>
                  </a:lnTo>
                  <a:cubicBezTo>
                    <a:pt x="711200" y="6350000"/>
                    <a:pt x="0" y="5638800"/>
                    <a:pt x="0" y="4762500"/>
                  </a:cubicBezTo>
                  <a:lnTo>
                    <a:pt x="0" y="1587500"/>
                  </a:lnTo>
                  <a:cubicBezTo>
                    <a:pt x="0" y="711200"/>
                    <a:pt x="711200" y="0"/>
                    <a:pt x="1587500" y="0"/>
                  </a:cubicBezTo>
                  <a:lnTo>
                    <a:pt x="1587500" y="0"/>
                  </a:lnTo>
                  <a:cubicBezTo>
                    <a:pt x="2463800" y="0"/>
                    <a:pt x="3175000" y="711200"/>
                    <a:pt x="3175000" y="1587500"/>
                  </a:cubicBezTo>
                  <a:lnTo>
                    <a:pt x="3175000" y="4762500"/>
                  </a:lnTo>
                  <a:cubicBezTo>
                    <a:pt x="3175000" y="5638800"/>
                    <a:pt x="2463800" y="6350000"/>
                    <a:pt x="1587500" y="6350000"/>
                  </a:cubicBezTo>
                  <a:close/>
                </a:path>
              </a:pathLst>
            </a:custGeom>
            <a:blipFill>
              <a:blip r:embed="rId2"/>
              <a:stretch>
                <a:fillRect l="-138356" r="-138356"/>
              </a:stretch>
            </a:blipFill>
          </p:spPr>
        </p:sp>
        <p:sp>
          <p:nvSpPr>
            <p:cNvPr id="4" name="Freeform 4"/>
            <p:cNvSpPr/>
            <p:nvPr/>
          </p:nvSpPr>
          <p:spPr>
            <a:xfrm>
              <a:off x="0" y="0"/>
              <a:ext cx="3175000" cy="6350000"/>
            </a:xfrm>
            <a:custGeom>
              <a:avLst/>
              <a:gdLst/>
              <a:ahLst/>
              <a:cxnLst/>
              <a:rect l="l" t="t" r="r" b="b"/>
              <a:pathLst>
                <a:path w="3175000" h="6350000">
                  <a:moveTo>
                    <a:pt x="1587500" y="19050"/>
                  </a:moveTo>
                  <a:cubicBezTo>
                    <a:pt x="2452370" y="19050"/>
                    <a:pt x="3155950" y="722630"/>
                    <a:pt x="3155950" y="1587500"/>
                  </a:cubicBezTo>
                  <a:lnTo>
                    <a:pt x="3155950" y="4762500"/>
                  </a:lnTo>
                  <a:cubicBezTo>
                    <a:pt x="3155950" y="5627370"/>
                    <a:pt x="2452370" y="6330950"/>
                    <a:pt x="1587500" y="6330950"/>
                  </a:cubicBezTo>
                  <a:cubicBezTo>
                    <a:pt x="722630" y="6330950"/>
                    <a:pt x="19050" y="5627370"/>
                    <a:pt x="19050" y="4762500"/>
                  </a:cubicBezTo>
                  <a:lnTo>
                    <a:pt x="19050" y="1587500"/>
                  </a:lnTo>
                  <a:cubicBezTo>
                    <a:pt x="19050" y="722630"/>
                    <a:pt x="722630" y="19050"/>
                    <a:pt x="1587500" y="19050"/>
                  </a:cubicBezTo>
                  <a:moveTo>
                    <a:pt x="1587500" y="0"/>
                  </a:moveTo>
                  <a:cubicBezTo>
                    <a:pt x="711200" y="0"/>
                    <a:pt x="0" y="711200"/>
                    <a:pt x="0" y="1587500"/>
                  </a:cubicBezTo>
                  <a:lnTo>
                    <a:pt x="0" y="4762500"/>
                  </a:lnTo>
                  <a:cubicBezTo>
                    <a:pt x="0" y="5638800"/>
                    <a:pt x="711200" y="6350000"/>
                    <a:pt x="1587500" y="6350000"/>
                  </a:cubicBezTo>
                  <a:cubicBezTo>
                    <a:pt x="2463800" y="6350000"/>
                    <a:pt x="3175000" y="5638800"/>
                    <a:pt x="3175000" y="4762500"/>
                  </a:cubicBezTo>
                  <a:lnTo>
                    <a:pt x="3175000" y="1587500"/>
                  </a:lnTo>
                  <a:cubicBezTo>
                    <a:pt x="3175000" y="711200"/>
                    <a:pt x="2463800" y="0"/>
                    <a:pt x="1587500" y="0"/>
                  </a:cubicBezTo>
                  <a:lnTo>
                    <a:pt x="1587500" y="0"/>
                  </a:lnTo>
                  <a:close/>
                </a:path>
              </a:pathLst>
            </a:custGeom>
            <a:solidFill>
              <a:srgbClr val="FFFFFF"/>
            </a:solidFill>
          </p:spPr>
        </p:sp>
      </p:grpSp>
      <p:sp>
        <p:nvSpPr>
          <p:cNvPr id="5" name="TextBox 5"/>
          <p:cNvSpPr txBox="1"/>
          <p:nvPr/>
        </p:nvSpPr>
        <p:spPr>
          <a:xfrm>
            <a:off x="1028700" y="2602986"/>
            <a:ext cx="11707467" cy="5470205"/>
          </a:xfrm>
          <a:prstGeom prst="rect">
            <a:avLst/>
          </a:prstGeom>
        </p:spPr>
        <p:txBody>
          <a:bodyPr lIns="0" tIns="0" rIns="0" bIns="0" rtlCol="0" anchor="t">
            <a:spAutoFit/>
          </a:bodyPr>
          <a:lstStyle/>
          <a:p>
            <a:pPr marL="0" lvl="0" indent="0" algn="just">
              <a:lnSpc>
                <a:spcPts val="3919"/>
              </a:lnSpc>
              <a:spcBef>
                <a:spcPct val="0"/>
              </a:spcBef>
            </a:pPr>
            <a:r>
              <a:rPr lang="en-US" sz="2799" b="1" u="none" strike="noStrike">
                <a:solidFill>
                  <a:srgbClr val="000000"/>
                </a:solidFill>
                <a:latin typeface="Sondos Bold"/>
                <a:ea typeface="Sondos Bold"/>
                <a:cs typeface="Sondos Bold"/>
                <a:sym typeface="Sondos Bold"/>
              </a:rPr>
              <a:t>Andamento do Julgamento</a:t>
            </a:r>
          </a:p>
          <a:p>
            <a:pPr marL="604519" lvl="1" indent="-302260" algn="just">
              <a:lnSpc>
                <a:spcPts val="3919"/>
              </a:lnSpc>
              <a:spcBef>
                <a:spcPct val="0"/>
              </a:spcBef>
              <a:buFont typeface="Arial"/>
              <a:buChar char="•"/>
            </a:pPr>
            <a:r>
              <a:rPr lang="en-US" sz="2799" u="none" strike="noStrike">
                <a:solidFill>
                  <a:srgbClr val="000000"/>
                </a:solidFill>
                <a:latin typeface="Sondos"/>
                <a:ea typeface="Sondos"/>
                <a:cs typeface="Sondos"/>
                <a:sym typeface="Sondos"/>
              </a:rPr>
              <a:t>Início: 2020</a:t>
            </a:r>
          </a:p>
          <a:p>
            <a:pPr marL="604519" lvl="1" indent="-302260" algn="just">
              <a:lnSpc>
                <a:spcPts val="3919"/>
              </a:lnSpc>
              <a:spcBef>
                <a:spcPct val="0"/>
              </a:spcBef>
              <a:buFont typeface="Arial"/>
              <a:buChar char="•"/>
            </a:pPr>
            <a:r>
              <a:rPr lang="en-US" sz="2799" u="none" strike="noStrike">
                <a:solidFill>
                  <a:srgbClr val="000000"/>
                </a:solidFill>
                <a:latin typeface="Sondos"/>
                <a:ea typeface="Sondos"/>
                <a:cs typeface="Sondos"/>
                <a:sym typeface="Sondos"/>
              </a:rPr>
              <a:t>Único voto contrário: Ministro Gilmar Mendes, envolvido no processo à época.</a:t>
            </a:r>
          </a:p>
          <a:p>
            <a:pPr marL="604519" lvl="1" indent="-302260" algn="just">
              <a:lnSpc>
                <a:spcPts val="3919"/>
              </a:lnSpc>
              <a:spcBef>
                <a:spcPct val="0"/>
              </a:spcBef>
              <a:buFont typeface="Arial"/>
              <a:buChar char="•"/>
            </a:pPr>
            <a:r>
              <a:rPr lang="en-US" sz="2799" u="none" strike="noStrike">
                <a:solidFill>
                  <a:srgbClr val="000000"/>
                </a:solidFill>
                <a:latin typeface="Sondos"/>
                <a:ea typeface="Sondos"/>
                <a:cs typeface="Sondos"/>
                <a:sym typeface="Sondos"/>
              </a:rPr>
              <a:t>Voto da relatora Cármen Lúcia: A favor da ADI, apontando fraude na votação.</a:t>
            </a:r>
          </a:p>
          <a:p>
            <a:pPr marL="0" lvl="0" indent="0" algn="just">
              <a:lnSpc>
                <a:spcPts val="3919"/>
              </a:lnSpc>
              <a:spcBef>
                <a:spcPct val="0"/>
              </a:spcBef>
            </a:pPr>
            <a:r>
              <a:rPr lang="en-US" sz="2799" b="1" u="none" strike="noStrike">
                <a:solidFill>
                  <a:srgbClr val="000000"/>
                </a:solidFill>
                <a:latin typeface="Sondos Bold"/>
                <a:ea typeface="Sondos Bold"/>
                <a:cs typeface="Sondos Bold"/>
                <a:sym typeface="Sondos Bold"/>
              </a:rPr>
              <a:t>Liminar de 2007</a:t>
            </a:r>
          </a:p>
          <a:p>
            <a:pPr marL="604519" lvl="1" indent="-302260" algn="just">
              <a:lnSpc>
                <a:spcPts val="3919"/>
              </a:lnSpc>
              <a:spcBef>
                <a:spcPct val="0"/>
              </a:spcBef>
              <a:buFont typeface="Arial"/>
              <a:buChar char="•"/>
            </a:pPr>
            <a:r>
              <a:rPr lang="en-US" sz="2799" u="none" strike="noStrike">
                <a:solidFill>
                  <a:srgbClr val="000000"/>
                </a:solidFill>
                <a:latin typeface="Sondos"/>
                <a:ea typeface="Sondos"/>
                <a:cs typeface="Sondos"/>
                <a:sym typeface="Sondos"/>
              </a:rPr>
              <a:t>Suspensão dos efeitos da EC 19/1998.</a:t>
            </a:r>
          </a:p>
          <a:p>
            <a:pPr marL="604519" lvl="1" indent="-302260" algn="just">
              <a:lnSpc>
                <a:spcPts val="3919"/>
              </a:lnSpc>
              <a:spcBef>
                <a:spcPct val="0"/>
              </a:spcBef>
              <a:buFont typeface="Arial"/>
              <a:buChar char="•"/>
            </a:pPr>
            <a:r>
              <a:rPr lang="en-US" sz="2799" u="none" strike="noStrike">
                <a:solidFill>
                  <a:srgbClr val="000000"/>
                </a:solidFill>
                <a:latin typeface="Sondos"/>
                <a:ea typeface="Sondos"/>
                <a:cs typeface="Sondos"/>
                <a:sym typeface="Sondos"/>
              </a:rPr>
              <a:t>Restauração do RJU.</a:t>
            </a:r>
          </a:p>
          <a:p>
            <a:pPr marL="0" lvl="0" indent="0" algn="just">
              <a:lnSpc>
                <a:spcPts val="3919"/>
              </a:lnSpc>
              <a:spcBef>
                <a:spcPct val="0"/>
              </a:spcBef>
            </a:pPr>
            <a:r>
              <a:rPr lang="en-US" sz="2799" b="1" u="none" strike="noStrike">
                <a:solidFill>
                  <a:srgbClr val="000000"/>
                </a:solidFill>
                <a:latin typeface="Sondos Bold"/>
                <a:ea typeface="Sondos Bold"/>
                <a:cs typeface="Sondos Bold"/>
                <a:sym typeface="Sondos Bold"/>
              </a:rPr>
              <a:t>Expectativa</a:t>
            </a:r>
          </a:p>
          <a:p>
            <a:pPr marL="604519" lvl="1" indent="-302260" algn="just">
              <a:lnSpc>
                <a:spcPts val="3919"/>
              </a:lnSpc>
              <a:spcBef>
                <a:spcPct val="0"/>
              </a:spcBef>
              <a:buFont typeface="Arial"/>
              <a:buChar char="•"/>
            </a:pPr>
            <a:r>
              <a:rPr lang="en-US" sz="2799" u="none" strike="noStrike">
                <a:solidFill>
                  <a:srgbClr val="000000"/>
                </a:solidFill>
                <a:latin typeface="Sondos"/>
                <a:ea typeface="Sondos"/>
                <a:cs typeface="Sondos"/>
                <a:sym typeface="Sondos"/>
              </a:rPr>
              <a:t>Veredicto definitivo sobre a inconstitucionalidade da EC 19/1998 ainda em análise pelo STF.</a:t>
            </a:r>
          </a:p>
          <a:p>
            <a:pPr marL="0" lvl="0" indent="0" algn="just">
              <a:lnSpc>
                <a:spcPts val="4165"/>
              </a:lnSpc>
              <a:spcBef>
                <a:spcPct val="0"/>
              </a:spcBef>
            </a:pPr>
            <a:endParaRPr lang="en-US" sz="2799" u="none" strike="noStrike">
              <a:solidFill>
                <a:srgbClr val="000000"/>
              </a:solidFill>
              <a:latin typeface="Sondos"/>
              <a:ea typeface="Sondos"/>
              <a:cs typeface="Sondos"/>
              <a:sym typeface="Sondos"/>
            </a:endParaRPr>
          </a:p>
        </p:txBody>
      </p:sp>
      <p:grpSp>
        <p:nvGrpSpPr>
          <p:cNvPr id="6" name="Group 6"/>
          <p:cNvGrpSpPr/>
          <p:nvPr/>
        </p:nvGrpSpPr>
        <p:grpSpPr>
          <a:xfrm>
            <a:off x="-370920" y="9280071"/>
            <a:ext cx="19029840" cy="1429112"/>
            <a:chOff x="0" y="0"/>
            <a:chExt cx="25373121" cy="1905483"/>
          </a:xfrm>
        </p:grpSpPr>
        <p:grpSp>
          <p:nvGrpSpPr>
            <p:cNvPr id="7" name="Group 7"/>
            <p:cNvGrpSpPr/>
            <p:nvPr/>
          </p:nvGrpSpPr>
          <p:grpSpPr>
            <a:xfrm>
              <a:off x="0" y="0"/>
              <a:ext cx="25373121" cy="1905483"/>
              <a:chOff x="0" y="0"/>
              <a:chExt cx="5011974" cy="376392"/>
            </a:xfrm>
          </p:grpSpPr>
          <p:sp>
            <p:nvSpPr>
              <p:cNvPr id="8" name="Freeform 8"/>
              <p:cNvSpPr/>
              <p:nvPr/>
            </p:nvSpPr>
            <p:spPr>
              <a:xfrm>
                <a:off x="0" y="0"/>
                <a:ext cx="5011974" cy="376392"/>
              </a:xfrm>
              <a:custGeom>
                <a:avLst/>
                <a:gdLst/>
                <a:ahLst/>
                <a:cxnLst/>
                <a:rect l="l" t="t" r="r" b="b"/>
                <a:pathLst>
                  <a:path w="5011974" h="376392">
                    <a:moveTo>
                      <a:pt x="0" y="0"/>
                    </a:moveTo>
                    <a:lnTo>
                      <a:pt x="5011974" y="0"/>
                    </a:lnTo>
                    <a:lnTo>
                      <a:pt x="5011974" y="376392"/>
                    </a:lnTo>
                    <a:lnTo>
                      <a:pt x="0" y="376392"/>
                    </a:lnTo>
                    <a:close/>
                  </a:path>
                </a:pathLst>
              </a:custGeom>
              <a:solidFill>
                <a:srgbClr val="92E4EB"/>
              </a:solidFill>
            </p:spPr>
          </p:sp>
          <p:sp>
            <p:nvSpPr>
              <p:cNvPr id="9" name="TextBox 9"/>
              <p:cNvSpPr txBox="1"/>
              <p:nvPr/>
            </p:nvSpPr>
            <p:spPr>
              <a:xfrm>
                <a:off x="0" y="-47625"/>
                <a:ext cx="5011974" cy="424017"/>
              </a:xfrm>
              <a:prstGeom prst="rect">
                <a:avLst/>
              </a:prstGeom>
            </p:spPr>
            <p:txBody>
              <a:bodyPr lIns="50800" tIns="50800" rIns="50800" bIns="50800" rtlCol="0" anchor="ctr"/>
              <a:lstStyle/>
              <a:p>
                <a:pPr algn="ctr">
                  <a:lnSpc>
                    <a:spcPts val="3429"/>
                  </a:lnSpc>
                </a:pPr>
                <a:endParaRPr/>
              </a:p>
            </p:txBody>
          </p:sp>
        </p:grpSp>
        <p:sp>
          <p:nvSpPr>
            <p:cNvPr id="10" name="Freeform 10"/>
            <p:cNvSpPr/>
            <p:nvPr/>
          </p:nvSpPr>
          <p:spPr>
            <a:xfrm>
              <a:off x="15845484" y="0"/>
              <a:ext cx="7661476" cy="1157734"/>
            </a:xfrm>
            <a:custGeom>
              <a:avLst/>
              <a:gdLst/>
              <a:ahLst/>
              <a:cxnLst/>
              <a:rect l="l" t="t" r="r" b="b"/>
              <a:pathLst>
                <a:path w="7661476" h="1157734">
                  <a:moveTo>
                    <a:pt x="0" y="0"/>
                  </a:moveTo>
                  <a:lnTo>
                    <a:pt x="7661476" y="0"/>
                  </a:lnTo>
                  <a:lnTo>
                    <a:pt x="7661476" y="1157734"/>
                  </a:lnTo>
                  <a:lnTo>
                    <a:pt x="0" y="1157734"/>
                  </a:lnTo>
                  <a:lnTo>
                    <a:pt x="0" y="0"/>
                  </a:lnTo>
                  <a:close/>
                </a:path>
              </a:pathLst>
            </a:custGeom>
            <a:blipFill>
              <a:blip r:embed="rId3"/>
              <a:stretch>
                <a:fillRect/>
              </a:stretch>
            </a:blipFill>
          </p:spPr>
        </p:sp>
      </p:grpSp>
      <p:sp>
        <p:nvSpPr>
          <p:cNvPr id="11" name="Freeform 11"/>
          <p:cNvSpPr/>
          <p:nvPr/>
        </p:nvSpPr>
        <p:spPr>
          <a:xfrm>
            <a:off x="10887000" y="148256"/>
            <a:ext cx="4519730" cy="2971722"/>
          </a:xfrm>
          <a:custGeom>
            <a:avLst/>
            <a:gdLst/>
            <a:ahLst/>
            <a:cxnLst/>
            <a:rect l="l" t="t" r="r" b="b"/>
            <a:pathLst>
              <a:path w="4519730" h="2971722">
                <a:moveTo>
                  <a:pt x="0" y="0"/>
                </a:moveTo>
                <a:lnTo>
                  <a:pt x="4519730" y="0"/>
                </a:lnTo>
                <a:lnTo>
                  <a:pt x="4519730" y="2971722"/>
                </a:lnTo>
                <a:lnTo>
                  <a:pt x="0" y="29717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1028700" y="1066800"/>
            <a:ext cx="12145009" cy="1172734"/>
          </a:xfrm>
          <a:prstGeom prst="rect">
            <a:avLst/>
          </a:prstGeom>
        </p:spPr>
        <p:txBody>
          <a:bodyPr lIns="0" tIns="0" rIns="0" bIns="0" rtlCol="0" anchor="t">
            <a:spAutoFit/>
          </a:bodyPr>
          <a:lstStyle/>
          <a:p>
            <a:pPr marL="0" lvl="0" indent="0" algn="l">
              <a:lnSpc>
                <a:spcPts val="4527"/>
              </a:lnSpc>
              <a:spcBef>
                <a:spcPct val="0"/>
              </a:spcBef>
            </a:pPr>
            <a:r>
              <a:rPr lang="en-US" sz="4191">
                <a:solidFill>
                  <a:srgbClr val="000000"/>
                </a:solidFill>
                <a:latin typeface="Intro Rust"/>
                <a:ea typeface="Intro Rust"/>
                <a:cs typeface="Intro Rust"/>
                <a:sym typeface="Intro Rust"/>
              </a:rPr>
              <a:t>STF RETOMA JULGAMENTO DA EMENDA CONSTITUCIONAL Nº 19/1998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3234</Words>
  <Application>Microsoft Office PowerPoint</Application>
  <PresentationFormat>Personalizar</PresentationFormat>
  <Paragraphs>162</Paragraphs>
  <Slides>24</Slides>
  <Notes>0</Notes>
  <HiddenSlides>0</HiddenSlides>
  <MMClips>1</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24</vt:i4>
      </vt:variant>
    </vt:vector>
  </HeadingPairs>
  <TitlesOfParts>
    <vt:vector size="31" baseType="lpstr">
      <vt:lpstr>Sondos Bold</vt:lpstr>
      <vt:lpstr>Calibri</vt:lpstr>
      <vt:lpstr>Intro Rust</vt:lpstr>
      <vt:lpstr>Sondos Light</vt:lpstr>
      <vt:lpstr>Sondos</vt:lpstr>
      <vt:lpstr>Arial</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Reforma Administrativa do Governo Lula</dc:title>
  <cp:lastModifiedBy>Giorgio Giuliano de Marco</cp:lastModifiedBy>
  <cp:revision>6</cp:revision>
  <dcterms:created xsi:type="dcterms:W3CDTF">2006-08-16T00:00:00Z</dcterms:created>
  <dcterms:modified xsi:type="dcterms:W3CDTF">2024-10-15T16:51:45Z</dcterms:modified>
  <dc:identifier>DAGNMyKYwqA</dc:identifier>
</cp:coreProperties>
</file>